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notesSlides/notesSlide3.xml" ContentType="application/vnd.openxmlformats-officedocument.presentationml.notesSlide+xml"/>
  <Override PartName="/ppt/ink/ink5.xml" ContentType="application/inkml+xml"/>
  <Override PartName="/ppt/notesSlides/notesSlide4.xml" ContentType="application/vnd.openxmlformats-officedocument.presentationml.notesSlide+xml"/>
  <Override PartName="/ppt/ink/ink6.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1.xml" ContentType="application/inkml+xml"/>
  <Override PartName="/ppt/notesSlides/notesSlide8.xml" ContentType="application/vnd.openxmlformats-officedocument.presentationml.notesSlide+xml"/>
  <Override PartName="/ppt/ink/ink12.xml" ContentType="application/inkml+xml"/>
  <Override PartName="/ppt/ink/ink13.xml" ContentType="application/inkml+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9"/>
  </p:notesMasterIdLst>
  <p:sldIdLst>
    <p:sldId id="258" r:id="rId2"/>
    <p:sldId id="259" r:id="rId3"/>
    <p:sldId id="281" r:id="rId4"/>
    <p:sldId id="293" r:id="rId5"/>
    <p:sldId id="273" r:id="rId6"/>
    <p:sldId id="294" r:id="rId7"/>
    <p:sldId id="314" r:id="rId8"/>
    <p:sldId id="296" r:id="rId9"/>
    <p:sldId id="286" r:id="rId10"/>
    <p:sldId id="287" r:id="rId11"/>
    <p:sldId id="297" r:id="rId12"/>
    <p:sldId id="301" r:id="rId13"/>
    <p:sldId id="298" r:id="rId14"/>
    <p:sldId id="304" r:id="rId15"/>
    <p:sldId id="309" r:id="rId16"/>
    <p:sldId id="307" r:id="rId17"/>
    <p:sldId id="290" r:id="rId18"/>
    <p:sldId id="311" r:id="rId19"/>
    <p:sldId id="312" r:id="rId20"/>
    <p:sldId id="313" r:id="rId21"/>
    <p:sldId id="270" r:id="rId22"/>
    <p:sldId id="262" r:id="rId23"/>
    <p:sldId id="269" r:id="rId24"/>
    <p:sldId id="299" r:id="rId25"/>
    <p:sldId id="302" r:id="rId26"/>
    <p:sldId id="315" r:id="rId27"/>
    <p:sldId id="271" r:id="rId28"/>
    <p:sldId id="264" r:id="rId29"/>
    <p:sldId id="310" r:id="rId30"/>
    <p:sldId id="265" r:id="rId31"/>
    <p:sldId id="288" r:id="rId32"/>
    <p:sldId id="278" r:id="rId33"/>
    <p:sldId id="279" r:id="rId34"/>
    <p:sldId id="276" r:id="rId35"/>
    <p:sldId id="277" r:id="rId36"/>
    <p:sldId id="284" r:id="rId37"/>
    <p:sldId id="27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43DDB7-47D2-09F9-08BD-F61F71B00C0F}" name="#NG DING JIE#" initials="#J" userId="S::ng0011ie@e.ntu.edu.sg::105810b4-5e8a-4756-ae22-b3b75482fb6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D57618-72D9-435A-9CF7-63F2DA216503}" v="403" dt="2022-11-09T09:10:16.731"/>
    <p1510:client id="{59048053-1B71-01A6-06C8-84CF2FAB6329}" v="3" dt="2022-11-09T12:25:42.898"/>
    <p1510:client id="{AE9AA1F5-76F5-4821-B2B4-5CE2BE30A6B4}" v="2" dt="2022-11-10T01:05:17.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94AC89-5EC1-4981-88E3-E7E2C76B670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AB73AE0-DAA5-4818-94D3-C1C0F3018EED}">
      <dgm:prSet/>
      <dgm:spPr/>
      <dgm:t>
        <a:bodyPr/>
        <a:lstStyle/>
        <a:p>
          <a:pPr>
            <a:lnSpc>
              <a:spcPct val="100000"/>
            </a:lnSpc>
          </a:pPr>
          <a:r>
            <a:rPr lang="en-US">
              <a:latin typeface="Roboto"/>
              <a:ea typeface="Roboto"/>
              <a:cs typeface="Roboto"/>
            </a:rPr>
            <a:t>Motivations</a:t>
          </a:r>
          <a:endParaRPr lang="en-US"/>
        </a:p>
      </dgm:t>
    </dgm:pt>
    <dgm:pt modelId="{58325093-C56F-4D51-851A-4D2CBF8FC8B7}" type="parTrans" cxnId="{48986B11-D210-4A27-AF23-D4BEE8D2BB60}">
      <dgm:prSet/>
      <dgm:spPr/>
      <dgm:t>
        <a:bodyPr/>
        <a:lstStyle/>
        <a:p>
          <a:endParaRPr lang="en-US"/>
        </a:p>
      </dgm:t>
    </dgm:pt>
    <dgm:pt modelId="{7E2D4EDB-7503-4D88-8774-6F16A918B9D8}" type="sibTrans" cxnId="{48986B11-D210-4A27-AF23-D4BEE8D2BB60}">
      <dgm:prSet/>
      <dgm:spPr/>
      <dgm:t>
        <a:bodyPr/>
        <a:lstStyle/>
        <a:p>
          <a:endParaRPr lang="en-US"/>
        </a:p>
      </dgm:t>
    </dgm:pt>
    <dgm:pt modelId="{14108C24-449E-48E5-BC36-4C3088A1AE09}">
      <dgm:prSet/>
      <dgm:spPr/>
      <dgm:t>
        <a:bodyPr/>
        <a:lstStyle/>
        <a:p>
          <a:pPr>
            <a:lnSpc>
              <a:spcPct val="100000"/>
            </a:lnSpc>
          </a:pPr>
          <a:r>
            <a:rPr lang="en-US">
              <a:latin typeface="Roboto"/>
              <a:ea typeface="Roboto"/>
              <a:cs typeface="Roboto"/>
            </a:rPr>
            <a:t>Materials and methods</a:t>
          </a:r>
        </a:p>
      </dgm:t>
    </dgm:pt>
    <dgm:pt modelId="{8C54BD2F-A43F-46A9-A225-F24B1052C264}" type="parTrans" cxnId="{B7FED087-C12D-4346-B51F-AE66AA55C178}">
      <dgm:prSet/>
      <dgm:spPr/>
      <dgm:t>
        <a:bodyPr/>
        <a:lstStyle/>
        <a:p>
          <a:endParaRPr lang="en-US"/>
        </a:p>
      </dgm:t>
    </dgm:pt>
    <dgm:pt modelId="{2C2DA69B-741E-4F64-AAA7-C820FED421B7}" type="sibTrans" cxnId="{B7FED087-C12D-4346-B51F-AE66AA55C178}">
      <dgm:prSet/>
      <dgm:spPr/>
      <dgm:t>
        <a:bodyPr/>
        <a:lstStyle/>
        <a:p>
          <a:endParaRPr lang="en-US"/>
        </a:p>
      </dgm:t>
    </dgm:pt>
    <dgm:pt modelId="{E778198D-AFBD-418A-8DEB-5E5130445B44}">
      <dgm:prSet/>
      <dgm:spPr/>
      <dgm:t>
        <a:bodyPr/>
        <a:lstStyle/>
        <a:p>
          <a:pPr>
            <a:lnSpc>
              <a:spcPct val="100000"/>
            </a:lnSpc>
          </a:pPr>
          <a:r>
            <a:rPr lang="en-US">
              <a:latin typeface="Roboto"/>
              <a:ea typeface="Roboto"/>
              <a:cs typeface="Roboto"/>
            </a:rPr>
            <a:t>Results</a:t>
          </a:r>
        </a:p>
      </dgm:t>
    </dgm:pt>
    <dgm:pt modelId="{55A309A1-7E74-4B1F-BE3B-D0379B3B31A4}" type="parTrans" cxnId="{62F0D5AF-E224-448A-ADBF-985D28C2EC31}">
      <dgm:prSet/>
      <dgm:spPr/>
      <dgm:t>
        <a:bodyPr/>
        <a:lstStyle/>
        <a:p>
          <a:endParaRPr lang="en-US"/>
        </a:p>
      </dgm:t>
    </dgm:pt>
    <dgm:pt modelId="{F8469765-CD35-4BFD-84D6-977F46D26994}" type="sibTrans" cxnId="{62F0D5AF-E224-448A-ADBF-985D28C2EC31}">
      <dgm:prSet/>
      <dgm:spPr/>
      <dgm:t>
        <a:bodyPr/>
        <a:lstStyle/>
        <a:p>
          <a:endParaRPr lang="en-US"/>
        </a:p>
      </dgm:t>
    </dgm:pt>
    <dgm:pt modelId="{6E01D38B-6A40-4DF3-8C7D-87D17A2F52DE}">
      <dgm:prSet/>
      <dgm:spPr/>
      <dgm:t>
        <a:bodyPr/>
        <a:lstStyle/>
        <a:p>
          <a:pPr>
            <a:lnSpc>
              <a:spcPct val="100000"/>
            </a:lnSpc>
          </a:pPr>
          <a:r>
            <a:rPr lang="en-US">
              <a:latin typeface="Roboto"/>
              <a:ea typeface="Roboto"/>
              <a:cs typeface="Roboto"/>
            </a:rPr>
            <a:t>Conclusion</a:t>
          </a:r>
        </a:p>
      </dgm:t>
    </dgm:pt>
    <dgm:pt modelId="{02863625-2438-49CE-A352-03733B4D4DFF}" type="parTrans" cxnId="{5BEEEBF2-9628-40B0-8A64-63D19CA293DB}">
      <dgm:prSet/>
      <dgm:spPr/>
      <dgm:t>
        <a:bodyPr/>
        <a:lstStyle/>
        <a:p>
          <a:endParaRPr lang="en-US"/>
        </a:p>
      </dgm:t>
    </dgm:pt>
    <dgm:pt modelId="{A4271DF8-8705-40C2-9F4C-B7A3D5BF94D2}" type="sibTrans" cxnId="{5BEEEBF2-9628-40B0-8A64-63D19CA293DB}">
      <dgm:prSet/>
      <dgm:spPr/>
      <dgm:t>
        <a:bodyPr/>
        <a:lstStyle/>
        <a:p>
          <a:endParaRPr lang="en-US"/>
        </a:p>
      </dgm:t>
    </dgm:pt>
    <dgm:pt modelId="{11F4EE5D-4EF0-4E3D-B7FA-105DA3AD53B6}">
      <dgm:prSet/>
      <dgm:spPr/>
      <dgm:t>
        <a:bodyPr/>
        <a:lstStyle/>
        <a:p>
          <a:pPr>
            <a:lnSpc>
              <a:spcPct val="100000"/>
            </a:lnSpc>
          </a:pPr>
          <a:r>
            <a:rPr lang="en-US">
              <a:latin typeface="Roboto"/>
              <a:ea typeface="Roboto"/>
              <a:cs typeface="Roboto"/>
            </a:rPr>
            <a:t>Future works</a:t>
          </a:r>
        </a:p>
      </dgm:t>
    </dgm:pt>
    <dgm:pt modelId="{C8BEA2B1-DDB6-4D9D-B559-E3537599E8C2}" type="parTrans" cxnId="{71ECC162-A90F-4C5E-9F71-4F3DBE969972}">
      <dgm:prSet/>
      <dgm:spPr/>
      <dgm:t>
        <a:bodyPr/>
        <a:lstStyle/>
        <a:p>
          <a:endParaRPr lang="en-US"/>
        </a:p>
      </dgm:t>
    </dgm:pt>
    <dgm:pt modelId="{93666E1C-5762-45F5-81DD-5D52503BA5A6}" type="sibTrans" cxnId="{71ECC162-A90F-4C5E-9F71-4F3DBE969972}">
      <dgm:prSet/>
      <dgm:spPr/>
      <dgm:t>
        <a:bodyPr/>
        <a:lstStyle/>
        <a:p>
          <a:endParaRPr lang="en-US"/>
        </a:p>
      </dgm:t>
    </dgm:pt>
    <dgm:pt modelId="{5C1B0DE0-7B10-412D-AA0A-8355A18CFDC8}" type="pres">
      <dgm:prSet presAssocID="{1994AC89-5EC1-4981-88E3-E7E2C76B6706}" presName="root" presStyleCnt="0">
        <dgm:presLayoutVars>
          <dgm:dir/>
          <dgm:resizeHandles val="exact"/>
        </dgm:presLayoutVars>
      </dgm:prSet>
      <dgm:spPr/>
    </dgm:pt>
    <dgm:pt modelId="{7860A526-4FC9-4072-8BD5-43FBB2E5D8F2}" type="pres">
      <dgm:prSet presAssocID="{7AB73AE0-DAA5-4818-94D3-C1C0F3018EED}" presName="compNode" presStyleCnt="0"/>
      <dgm:spPr/>
    </dgm:pt>
    <dgm:pt modelId="{2BB6E6AD-FCF9-451E-8ED0-FD419743B9FB}" type="pres">
      <dgm:prSet presAssocID="{7AB73AE0-DAA5-4818-94D3-C1C0F3018EE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51302F7-7AE6-468E-A803-092D39795A00}" type="pres">
      <dgm:prSet presAssocID="{7AB73AE0-DAA5-4818-94D3-C1C0F3018EED}" presName="spaceRect" presStyleCnt="0"/>
      <dgm:spPr/>
    </dgm:pt>
    <dgm:pt modelId="{ED23BD29-0181-4326-84BE-A8C77FEED5DE}" type="pres">
      <dgm:prSet presAssocID="{7AB73AE0-DAA5-4818-94D3-C1C0F3018EED}" presName="textRect" presStyleLbl="revTx" presStyleIdx="0" presStyleCnt="5">
        <dgm:presLayoutVars>
          <dgm:chMax val="1"/>
          <dgm:chPref val="1"/>
        </dgm:presLayoutVars>
      </dgm:prSet>
      <dgm:spPr/>
    </dgm:pt>
    <dgm:pt modelId="{30C8A049-BC82-4E3A-B98B-3B0B86CAB444}" type="pres">
      <dgm:prSet presAssocID="{7E2D4EDB-7503-4D88-8774-6F16A918B9D8}" presName="sibTrans" presStyleCnt="0"/>
      <dgm:spPr/>
    </dgm:pt>
    <dgm:pt modelId="{FA4E664A-9122-4CC9-B47F-63E936020320}" type="pres">
      <dgm:prSet presAssocID="{14108C24-449E-48E5-BC36-4C3088A1AE09}" presName="compNode" presStyleCnt="0"/>
      <dgm:spPr/>
    </dgm:pt>
    <dgm:pt modelId="{BAD6A85C-4E9D-4075-88F4-C8F8049F779D}" type="pres">
      <dgm:prSet presAssocID="{14108C24-449E-48E5-BC36-4C3088A1AE0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0AE0CE74-BCC0-4461-93A4-AC7151835DB1}" type="pres">
      <dgm:prSet presAssocID="{14108C24-449E-48E5-BC36-4C3088A1AE09}" presName="spaceRect" presStyleCnt="0"/>
      <dgm:spPr/>
    </dgm:pt>
    <dgm:pt modelId="{A25BA825-89D4-4177-B793-3047AB305014}" type="pres">
      <dgm:prSet presAssocID="{14108C24-449E-48E5-BC36-4C3088A1AE09}" presName="textRect" presStyleLbl="revTx" presStyleIdx="1" presStyleCnt="5">
        <dgm:presLayoutVars>
          <dgm:chMax val="1"/>
          <dgm:chPref val="1"/>
        </dgm:presLayoutVars>
      </dgm:prSet>
      <dgm:spPr/>
    </dgm:pt>
    <dgm:pt modelId="{8D078F32-399F-464D-9A31-FD31A122F1FE}" type="pres">
      <dgm:prSet presAssocID="{2C2DA69B-741E-4F64-AAA7-C820FED421B7}" presName="sibTrans" presStyleCnt="0"/>
      <dgm:spPr/>
    </dgm:pt>
    <dgm:pt modelId="{43BAC290-564C-42EE-957E-E9828D9F6AAE}" type="pres">
      <dgm:prSet presAssocID="{E778198D-AFBD-418A-8DEB-5E5130445B44}" presName="compNode" presStyleCnt="0"/>
      <dgm:spPr/>
    </dgm:pt>
    <dgm:pt modelId="{D84B574C-8D0D-4171-B20B-356EF3730738}" type="pres">
      <dgm:prSet presAssocID="{E778198D-AFBD-418A-8DEB-5E5130445B4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3F7B1176-9863-41AF-B6FC-51DB799B99A0}" type="pres">
      <dgm:prSet presAssocID="{E778198D-AFBD-418A-8DEB-5E5130445B44}" presName="spaceRect" presStyleCnt="0"/>
      <dgm:spPr/>
    </dgm:pt>
    <dgm:pt modelId="{C0CD1AAC-3434-4C0B-B6D2-68F63D1FA636}" type="pres">
      <dgm:prSet presAssocID="{E778198D-AFBD-418A-8DEB-5E5130445B44}" presName="textRect" presStyleLbl="revTx" presStyleIdx="2" presStyleCnt="5">
        <dgm:presLayoutVars>
          <dgm:chMax val="1"/>
          <dgm:chPref val="1"/>
        </dgm:presLayoutVars>
      </dgm:prSet>
      <dgm:spPr/>
    </dgm:pt>
    <dgm:pt modelId="{95F9B54F-29AC-4DAF-8EC6-61D9BE2F0FB9}" type="pres">
      <dgm:prSet presAssocID="{F8469765-CD35-4BFD-84D6-977F46D26994}" presName="sibTrans" presStyleCnt="0"/>
      <dgm:spPr/>
    </dgm:pt>
    <dgm:pt modelId="{A5EE0920-434D-4271-B3FA-1F151F2EF425}" type="pres">
      <dgm:prSet presAssocID="{6E01D38B-6A40-4DF3-8C7D-87D17A2F52DE}" presName="compNode" presStyleCnt="0"/>
      <dgm:spPr/>
    </dgm:pt>
    <dgm:pt modelId="{4B68BB5A-0000-4766-A489-ED0D1A0B8B9D}" type="pres">
      <dgm:prSet presAssocID="{6E01D38B-6A40-4DF3-8C7D-87D17A2F52D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EB0DBE71-AE5F-4F76-A970-C37175159E11}" type="pres">
      <dgm:prSet presAssocID="{6E01D38B-6A40-4DF3-8C7D-87D17A2F52DE}" presName="spaceRect" presStyleCnt="0"/>
      <dgm:spPr/>
    </dgm:pt>
    <dgm:pt modelId="{E220105E-FE13-4584-8BE0-782C7148ABB5}" type="pres">
      <dgm:prSet presAssocID="{6E01D38B-6A40-4DF3-8C7D-87D17A2F52DE}" presName="textRect" presStyleLbl="revTx" presStyleIdx="3" presStyleCnt="5">
        <dgm:presLayoutVars>
          <dgm:chMax val="1"/>
          <dgm:chPref val="1"/>
        </dgm:presLayoutVars>
      </dgm:prSet>
      <dgm:spPr/>
    </dgm:pt>
    <dgm:pt modelId="{86AAA44D-399C-4EFF-ACC8-2B64A35F7AD1}" type="pres">
      <dgm:prSet presAssocID="{A4271DF8-8705-40C2-9F4C-B7A3D5BF94D2}" presName="sibTrans" presStyleCnt="0"/>
      <dgm:spPr/>
    </dgm:pt>
    <dgm:pt modelId="{7F4C695F-7F21-4049-BD6C-6330FC26388C}" type="pres">
      <dgm:prSet presAssocID="{11F4EE5D-4EF0-4E3D-B7FA-105DA3AD53B6}" presName="compNode" presStyleCnt="0"/>
      <dgm:spPr/>
    </dgm:pt>
    <dgm:pt modelId="{77BD77C5-D9BB-4560-9FB8-7728E09BE004}" type="pres">
      <dgm:prSet presAssocID="{11F4EE5D-4EF0-4E3D-B7FA-105DA3AD53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4A3BF30F-8A3A-4CEB-8851-EC9ABDBDAF9D}" type="pres">
      <dgm:prSet presAssocID="{11F4EE5D-4EF0-4E3D-B7FA-105DA3AD53B6}" presName="spaceRect" presStyleCnt="0"/>
      <dgm:spPr/>
    </dgm:pt>
    <dgm:pt modelId="{13F7EAB2-2C77-40AC-92BD-8257FD0DF311}" type="pres">
      <dgm:prSet presAssocID="{11F4EE5D-4EF0-4E3D-B7FA-105DA3AD53B6}" presName="textRect" presStyleLbl="revTx" presStyleIdx="4" presStyleCnt="5">
        <dgm:presLayoutVars>
          <dgm:chMax val="1"/>
          <dgm:chPref val="1"/>
        </dgm:presLayoutVars>
      </dgm:prSet>
      <dgm:spPr/>
    </dgm:pt>
  </dgm:ptLst>
  <dgm:cxnLst>
    <dgm:cxn modelId="{5945FA03-D321-4E5D-BC0F-B4B16AC336EB}" type="presOf" srcId="{7AB73AE0-DAA5-4818-94D3-C1C0F3018EED}" destId="{ED23BD29-0181-4326-84BE-A8C77FEED5DE}" srcOrd="0" destOrd="0" presId="urn:microsoft.com/office/officeart/2018/2/layout/IconLabelList"/>
    <dgm:cxn modelId="{48986B11-D210-4A27-AF23-D4BEE8D2BB60}" srcId="{1994AC89-5EC1-4981-88E3-E7E2C76B6706}" destId="{7AB73AE0-DAA5-4818-94D3-C1C0F3018EED}" srcOrd="0" destOrd="0" parTransId="{58325093-C56F-4D51-851A-4D2CBF8FC8B7}" sibTransId="{7E2D4EDB-7503-4D88-8774-6F16A918B9D8}"/>
    <dgm:cxn modelId="{012DB05D-E969-4E21-B1D2-2167284249D5}" type="presOf" srcId="{6E01D38B-6A40-4DF3-8C7D-87D17A2F52DE}" destId="{E220105E-FE13-4584-8BE0-782C7148ABB5}" srcOrd="0" destOrd="0" presId="urn:microsoft.com/office/officeart/2018/2/layout/IconLabelList"/>
    <dgm:cxn modelId="{71ECC162-A90F-4C5E-9F71-4F3DBE969972}" srcId="{1994AC89-5EC1-4981-88E3-E7E2C76B6706}" destId="{11F4EE5D-4EF0-4E3D-B7FA-105DA3AD53B6}" srcOrd="4" destOrd="0" parTransId="{C8BEA2B1-DDB6-4D9D-B559-E3537599E8C2}" sibTransId="{93666E1C-5762-45F5-81DD-5D52503BA5A6}"/>
    <dgm:cxn modelId="{EA50E342-1002-4AE1-8EAA-63A51A17DA8E}" type="presOf" srcId="{14108C24-449E-48E5-BC36-4C3088A1AE09}" destId="{A25BA825-89D4-4177-B793-3047AB305014}" srcOrd="0" destOrd="0" presId="urn:microsoft.com/office/officeart/2018/2/layout/IconLabelList"/>
    <dgm:cxn modelId="{B7FED087-C12D-4346-B51F-AE66AA55C178}" srcId="{1994AC89-5EC1-4981-88E3-E7E2C76B6706}" destId="{14108C24-449E-48E5-BC36-4C3088A1AE09}" srcOrd="1" destOrd="0" parTransId="{8C54BD2F-A43F-46A9-A225-F24B1052C264}" sibTransId="{2C2DA69B-741E-4F64-AAA7-C820FED421B7}"/>
    <dgm:cxn modelId="{9844A291-7A96-4783-BCAC-F3110C46735C}" type="presOf" srcId="{11F4EE5D-4EF0-4E3D-B7FA-105DA3AD53B6}" destId="{13F7EAB2-2C77-40AC-92BD-8257FD0DF311}" srcOrd="0" destOrd="0" presId="urn:microsoft.com/office/officeart/2018/2/layout/IconLabelList"/>
    <dgm:cxn modelId="{DF18D2A4-6AEA-4CA5-B2E3-A694AD82C55E}" type="presOf" srcId="{1994AC89-5EC1-4981-88E3-E7E2C76B6706}" destId="{5C1B0DE0-7B10-412D-AA0A-8355A18CFDC8}" srcOrd="0" destOrd="0" presId="urn:microsoft.com/office/officeart/2018/2/layout/IconLabelList"/>
    <dgm:cxn modelId="{62F0D5AF-E224-448A-ADBF-985D28C2EC31}" srcId="{1994AC89-5EC1-4981-88E3-E7E2C76B6706}" destId="{E778198D-AFBD-418A-8DEB-5E5130445B44}" srcOrd="2" destOrd="0" parTransId="{55A309A1-7E74-4B1F-BE3B-D0379B3B31A4}" sibTransId="{F8469765-CD35-4BFD-84D6-977F46D26994}"/>
    <dgm:cxn modelId="{C06840E1-AA99-4EB5-A5DE-D1B05506F135}" type="presOf" srcId="{E778198D-AFBD-418A-8DEB-5E5130445B44}" destId="{C0CD1AAC-3434-4C0B-B6D2-68F63D1FA636}" srcOrd="0" destOrd="0" presId="urn:microsoft.com/office/officeart/2018/2/layout/IconLabelList"/>
    <dgm:cxn modelId="{5BEEEBF2-9628-40B0-8A64-63D19CA293DB}" srcId="{1994AC89-5EC1-4981-88E3-E7E2C76B6706}" destId="{6E01D38B-6A40-4DF3-8C7D-87D17A2F52DE}" srcOrd="3" destOrd="0" parTransId="{02863625-2438-49CE-A352-03733B4D4DFF}" sibTransId="{A4271DF8-8705-40C2-9F4C-B7A3D5BF94D2}"/>
    <dgm:cxn modelId="{C975CF8C-6A60-40FE-B921-70B3B74FC31C}" type="presParOf" srcId="{5C1B0DE0-7B10-412D-AA0A-8355A18CFDC8}" destId="{7860A526-4FC9-4072-8BD5-43FBB2E5D8F2}" srcOrd="0" destOrd="0" presId="urn:microsoft.com/office/officeart/2018/2/layout/IconLabelList"/>
    <dgm:cxn modelId="{5F05F608-EE9A-4BA0-9C08-FB65F4B250FE}" type="presParOf" srcId="{7860A526-4FC9-4072-8BD5-43FBB2E5D8F2}" destId="{2BB6E6AD-FCF9-451E-8ED0-FD419743B9FB}" srcOrd="0" destOrd="0" presId="urn:microsoft.com/office/officeart/2018/2/layout/IconLabelList"/>
    <dgm:cxn modelId="{A0ED9324-36FE-49A1-BFA3-9E22CFF04D9D}" type="presParOf" srcId="{7860A526-4FC9-4072-8BD5-43FBB2E5D8F2}" destId="{A51302F7-7AE6-468E-A803-092D39795A00}" srcOrd="1" destOrd="0" presId="urn:microsoft.com/office/officeart/2018/2/layout/IconLabelList"/>
    <dgm:cxn modelId="{B93A7732-35CF-428E-A796-70C35955C4A6}" type="presParOf" srcId="{7860A526-4FC9-4072-8BD5-43FBB2E5D8F2}" destId="{ED23BD29-0181-4326-84BE-A8C77FEED5DE}" srcOrd="2" destOrd="0" presId="urn:microsoft.com/office/officeart/2018/2/layout/IconLabelList"/>
    <dgm:cxn modelId="{72CAFF65-4A7F-40D8-A076-F3E9D3B5DC20}" type="presParOf" srcId="{5C1B0DE0-7B10-412D-AA0A-8355A18CFDC8}" destId="{30C8A049-BC82-4E3A-B98B-3B0B86CAB444}" srcOrd="1" destOrd="0" presId="urn:microsoft.com/office/officeart/2018/2/layout/IconLabelList"/>
    <dgm:cxn modelId="{52D229A8-660E-4C37-9697-D9529410AF7B}" type="presParOf" srcId="{5C1B0DE0-7B10-412D-AA0A-8355A18CFDC8}" destId="{FA4E664A-9122-4CC9-B47F-63E936020320}" srcOrd="2" destOrd="0" presId="urn:microsoft.com/office/officeart/2018/2/layout/IconLabelList"/>
    <dgm:cxn modelId="{DB579EE3-3D0F-4942-9A07-FE84D5977569}" type="presParOf" srcId="{FA4E664A-9122-4CC9-B47F-63E936020320}" destId="{BAD6A85C-4E9D-4075-88F4-C8F8049F779D}" srcOrd="0" destOrd="0" presId="urn:microsoft.com/office/officeart/2018/2/layout/IconLabelList"/>
    <dgm:cxn modelId="{E64D0505-05CE-46B6-858F-A931E5EB0F33}" type="presParOf" srcId="{FA4E664A-9122-4CC9-B47F-63E936020320}" destId="{0AE0CE74-BCC0-4461-93A4-AC7151835DB1}" srcOrd="1" destOrd="0" presId="urn:microsoft.com/office/officeart/2018/2/layout/IconLabelList"/>
    <dgm:cxn modelId="{094C6CAF-DA08-4F80-8E78-CB76E3FDDD5F}" type="presParOf" srcId="{FA4E664A-9122-4CC9-B47F-63E936020320}" destId="{A25BA825-89D4-4177-B793-3047AB305014}" srcOrd="2" destOrd="0" presId="urn:microsoft.com/office/officeart/2018/2/layout/IconLabelList"/>
    <dgm:cxn modelId="{E94ACBBD-F646-4A9A-97C8-28511B659478}" type="presParOf" srcId="{5C1B0DE0-7B10-412D-AA0A-8355A18CFDC8}" destId="{8D078F32-399F-464D-9A31-FD31A122F1FE}" srcOrd="3" destOrd="0" presId="urn:microsoft.com/office/officeart/2018/2/layout/IconLabelList"/>
    <dgm:cxn modelId="{4F89816C-35C8-4E97-8213-6DE801335EAE}" type="presParOf" srcId="{5C1B0DE0-7B10-412D-AA0A-8355A18CFDC8}" destId="{43BAC290-564C-42EE-957E-E9828D9F6AAE}" srcOrd="4" destOrd="0" presId="urn:microsoft.com/office/officeart/2018/2/layout/IconLabelList"/>
    <dgm:cxn modelId="{EB4A6E45-A61E-4DA1-A39E-3FC5CC75B90F}" type="presParOf" srcId="{43BAC290-564C-42EE-957E-E9828D9F6AAE}" destId="{D84B574C-8D0D-4171-B20B-356EF3730738}" srcOrd="0" destOrd="0" presId="urn:microsoft.com/office/officeart/2018/2/layout/IconLabelList"/>
    <dgm:cxn modelId="{ED6BE4A5-D03E-4E72-850B-76511E5FB200}" type="presParOf" srcId="{43BAC290-564C-42EE-957E-E9828D9F6AAE}" destId="{3F7B1176-9863-41AF-B6FC-51DB799B99A0}" srcOrd="1" destOrd="0" presId="urn:microsoft.com/office/officeart/2018/2/layout/IconLabelList"/>
    <dgm:cxn modelId="{519B9109-270C-4193-A56D-FDA863913028}" type="presParOf" srcId="{43BAC290-564C-42EE-957E-E9828D9F6AAE}" destId="{C0CD1AAC-3434-4C0B-B6D2-68F63D1FA636}" srcOrd="2" destOrd="0" presId="urn:microsoft.com/office/officeart/2018/2/layout/IconLabelList"/>
    <dgm:cxn modelId="{37241191-D08A-4E43-B4EA-787333B7591D}" type="presParOf" srcId="{5C1B0DE0-7B10-412D-AA0A-8355A18CFDC8}" destId="{95F9B54F-29AC-4DAF-8EC6-61D9BE2F0FB9}" srcOrd="5" destOrd="0" presId="urn:microsoft.com/office/officeart/2018/2/layout/IconLabelList"/>
    <dgm:cxn modelId="{5ECF33DE-D01D-4D73-855B-EC453E13129E}" type="presParOf" srcId="{5C1B0DE0-7B10-412D-AA0A-8355A18CFDC8}" destId="{A5EE0920-434D-4271-B3FA-1F151F2EF425}" srcOrd="6" destOrd="0" presId="urn:microsoft.com/office/officeart/2018/2/layout/IconLabelList"/>
    <dgm:cxn modelId="{954CAC39-A353-41AC-8112-495DAAF1D3C7}" type="presParOf" srcId="{A5EE0920-434D-4271-B3FA-1F151F2EF425}" destId="{4B68BB5A-0000-4766-A489-ED0D1A0B8B9D}" srcOrd="0" destOrd="0" presId="urn:microsoft.com/office/officeart/2018/2/layout/IconLabelList"/>
    <dgm:cxn modelId="{E5E88080-1B42-4F80-B0B0-B748EB2E882B}" type="presParOf" srcId="{A5EE0920-434D-4271-B3FA-1F151F2EF425}" destId="{EB0DBE71-AE5F-4F76-A970-C37175159E11}" srcOrd="1" destOrd="0" presId="urn:microsoft.com/office/officeart/2018/2/layout/IconLabelList"/>
    <dgm:cxn modelId="{F09D72D4-E4AD-4EF1-B8E1-01F00B0138EA}" type="presParOf" srcId="{A5EE0920-434D-4271-B3FA-1F151F2EF425}" destId="{E220105E-FE13-4584-8BE0-782C7148ABB5}" srcOrd="2" destOrd="0" presId="urn:microsoft.com/office/officeart/2018/2/layout/IconLabelList"/>
    <dgm:cxn modelId="{4CFBA616-747A-4790-A503-6F52F868FCB6}" type="presParOf" srcId="{5C1B0DE0-7B10-412D-AA0A-8355A18CFDC8}" destId="{86AAA44D-399C-4EFF-ACC8-2B64A35F7AD1}" srcOrd="7" destOrd="0" presId="urn:microsoft.com/office/officeart/2018/2/layout/IconLabelList"/>
    <dgm:cxn modelId="{B9B9834F-36FB-41F4-913C-DDC6BDFA6777}" type="presParOf" srcId="{5C1B0DE0-7B10-412D-AA0A-8355A18CFDC8}" destId="{7F4C695F-7F21-4049-BD6C-6330FC26388C}" srcOrd="8" destOrd="0" presId="urn:microsoft.com/office/officeart/2018/2/layout/IconLabelList"/>
    <dgm:cxn modelId="{B10C7316-31CA-4E91-8EDE-9DF375FFDE90}" type="presParOf" srcId="{7F4C695F-7F21-4049-BD6C-6330FC26388C}" destId="{77BD77C5-D9BB-4560-9FB8-7728E09BE004}" srcOrd="0" destOrd="0" presId="urn:microsoft.com/office/officeart/2018/2/layout/IconLabelList"/>
    <dgm:cxn modelId="{088B264E-93C3-41BD-BE16-69E858F90C2A}" type="presParOf" srcId="{7F4C695F-7F21-4049-BD6C-6330FC26388C}" destId="{4A3BF30F-8A3A-4CEB-8851-EC9ABDBDAF9D}" srcOrd="1" destOrd="0" presId="urn:microsoft.com/office/officeart/2018/2/layout/IconLabelList"/>
    <dgm:cxn modelId="{7EF4C1F2-B007-4CAA-918C-38ADBC5F31DB}" type="presParOf" srcId="{7F4C695F-7F21-4049-BD6C-6330FC26388C}" destId="{13F7EAB2-2C77-40AC-92BD-8257FD0DF31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9AAFB5-319C-4E88-8C1E-28A3920D814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F2DD526-9CC7-495F-A54F-7F96EB4A6A58}">
      <dgm:prSet/>
      <dgm:spPr/>
      <dgm:t>
        <a:bodyPr/>
        <a:lstStyle/>
        <a:p>
          <a:pPr>
            <a:lnSpc>
              <a:spcPct val="100000"/>
            </a:lnSpc>
          </a:pPr>
          <a:r>
            <a:rPr lang="en-US" b="1">
              <a:solidFill>
                <a:srgbClr val="FF0000"/>
              </a:solidFill>
              <a:latin typeface="Roboto"/>
              <a:ea typeface="Roboto"/>
              <a:cs typeface="Roboto"/>
            </a:rPr>
            <a:t>Structural-based</a:t>
          </a:r>
          <a:r>
            <a:rPr lang="en-US">
              <a:latin typeface="Roboto"/>
              <a:ea typeface="Roboto"/>
              <a:cs typeface="Roboto"/>
            </a:rPr>
            <a:t> representation --&gt; embed structural information into a numerical vector</a:t>
          </a:r>
          <a:endParaRPr lang="en-US"/>
        </a:p>
      </dgm:t>
    </dgm:pt>
    <dgm:pt modelId="{960EB00D-A317-4133-B802-123A46689EA6}" type="parTrans" cxnId="{59CF2A6B-6830-45AE-9B97-68ED3C9B1C68}">
      <dgm:prSet/>
      <dgm:spPr/>
      <dgm:t>
        <a:bodyPr/>
        <a:lstStyle/>
        <a:p>
          <a:endParaRPr lang="en-US" sz="3200">
            <a:latin typeface="Roboto" panose="02000000000000000000" pitchFamily="2" charset="0"/>
            <a:ea typeface="Roboto" panose="02000000000000000000" pitchFamily="2" charset="0"/>
          </a:endParaRPr>
        </a:p>
      </dgm:t>
    </dgm:pt>
    <dgm:pt modelId="{6BD40CCB-131A-4B41-AE19-51FAA5ACD124}" type="sibTrans" cxnId="{59CF2A6B-6830-45AE-9B97-68ED3C9B1C68}">
      <dgm:prSet/>
      <dgm:spPr/>
      <dgm:t>
        <a:bodyPr/>
        <a:lstStyle/>
        <a:p>
          <a:endParaRPr lang="en-US">
            <a:latin typeface="Roboto" panose="02000000000000000000" pitchFamily="2" charset="0"/>
            <a:ea typeface="Roboto" panose="02000000000000000000" pitchFamily="2" charset="0"/>
          </a:endParaRPr>
        </a:p>
      </dgm:t>
    </dgm:pt>
    <dgm:pt modelId="{A4CCAA31-A363-4249-B328-1C6EFB4AE1DE}">
      <dgm:prSet phldr="0"/>
      <dgm:spPr/>
      <dgm:t>
        <a:bodyPr/>
        <a:lstStyle/>
        <a:p>
          <a:pPr>
            <a:lnSpc>
              <a:spcPct val="100000"/>
            </a:lnSpc>
          </a:pPr>
          <a:r>
            <a:rPr lang="en-US">
              <a:latin typeface="Roboto"/>
              <a:ea typeface="Roboto"/>
              <a:cs typeface="Roboto"/>
            </a:rPr>
            <a:t>Molecular representations can be </a:t>
          </a:r>
          <a:r>
            <a:rPr lang="en-US" err="1">
              <a:latin typeface="Roboto"/>
              <a:ea typeface="Roboto"/>
              <a:cs typeface="Roboto"/>
            </a:rPr>
            <a:t>generalised</a:t>
          </a:r>
          <a:r>
            <a:rPr lang="en-US">
              <a:latin typeface="Roboto"/>
              <a:ea typeface="Roboto"/>
              <a:cs typeface="Roboto"/>
            </a:rPr>
            <a:t> into two methods: </a:t>
          </a:r>
          <a:r>
            <a:rPr lang="en-US" b="1">
              <a:solidFill>
                <a:srgbClr val="FF0000"/>
              </a:solidFill>
              <a:latin typeface="Roboto"/>
              <a:ea typeface="Roboto"/>
              <a:cs typeface="Roboto"/>
            </a:rPr>
            <a:t>1) Descriptor-based </a:t>
          </a:r>
          <a:r>
            <a:rPr lang="en-US">
              <a:latin typeface="Roboto"/>
              <a:ea typeface="Roboto"/>
              <a:cs typeface="Roboto"/>
            </a:rPr>
            <a:t>and </a:t>
          </a:r>
          <a:r>
            <a:rPr lang="en-US" b="1">
              <a:solidFill>
                <a:srgbClr val="FF0000"/>
              </a:solidFill>
              <a:latin typeface="Roboto"/>
              <a:ea typeface="Roboto"/>
              <a:cs typeface="Roboto"/>
            </a:rPr>
            <a:t>2) Structural-based </a:t>
          </a:r>
          <a:endParaRPr lang="en-US">
            <a:solidFill>
              <a:srgbClr val="FF0000"/>
            </a:solidFill>
          </a:endParaRPr>
        </a:p>
      </dgm:t>
    </dgm:pt>
    <dgm:pt modelId="{EF0B592C-416E-4AF0-BCB0-8253EBB7316D}" type="parTrans" cxnId="{B8575E8C-283B-41A0-9DF8-AA890E92B8E6}">
      <dgm:prSet/>
      <dgm:spPr/>
      <dgm:t>
        <a:bodyPr/>
        <a:lstStyle/>
        <a:p>
          <a:endParaRPr lang="en-SG"/>
        </a:p>
      </dgm:t>
    </dgm:pt>
    <dgm:pt modelId="{75AE4C57-3041-4274-8BBC-1DEE9CC1A810}" type="sibTrans" cxnId="{B8575E8C-283B-41A0-9DF8-AA890E92B8E6}">
      <dgm:prSet/>
      <dgm:spPr/>
      <dgm:t>
        <a:bodyPr/>
        <a:lstStyle/>
        <a:p>
          <a:endParaRPr lang="en-US"/>
        </a:p>
      </dgm:t>
    </dgm:pt>
    <dgm:pt modelId="{14888F9C-957C-4367-95AC-A505E83C0F72}">
      <dgm:prSet phldr="0"/>
      <dgm:spPr/>
      <dgm:t>
        <a:bodyPr/>
        <a:lstStyle/>
        <a:p>
          <a:pPr>
            <a:lnSpc>
              <a:spcPct val="100000"/>
            </a:lnSpc>
          </a:pPr>
          <a:r>
            <a:rPr lang="en-US" b="1">
              <a:solidFill>
                <a:srgbClr val="FF0000"/>
              </a:solidFill>
              <a:latin typeface="Roboto"/>
              <a:ea typeface="Roboto"/>
              <a:cs typeface="Roboto"/>
            </a:rPr>
            <a:t>Heavy computational calculations </a:t>
          </a:r>
          <a:r>
            <a:rPr lang="en-US">
              <a:latin typeface="Roboto"/>
              <a:ea typeface="Roboto"/>
              <a:cs typeface="Roboto"/>
            </a:rPr>
            <a:t>needed to obtain descriptors useful in prediction tasks</a:t>
          </a:r>
          <a:endParaRPr lang="en-US"/>
        </a:p>
      </dgm:t>
    </dgm:pt>
    <dgm:pt modelId="{943DBC19-D4F1-457B-8451-A4C44E0B3A8E}" type="parTrans" cxnId="{D4FD2CCC-F295-44C7-9297-C636574F5963}">
      <dgm:prSet/>
      <dgm:spPr/>
      <dgm:t>
        <a:bodyPr/>
        <a:lstStyle/>
        <a:p>
          <a:endParaRPr lang="en-SG"/>
        </a:p>
      </dgm:t>
    </dgm:pt>
    <dgm:pt modelId="{EFEAD9D7-18DF-490B-B894-EFBF2EF8127F}" type="sibTrans" cxnId="{D4FD2CCC-F295-44C7-9297-C636574F5963}">
      <dgm:prSet/>
      <dgm:spPr/>
      <dgm:t>
        <a:bodyPr/>
        <a:lstStyle/>
        <a:p>
          <a:endParaRPr lang="en-US"/>
        </a:p>
      </dgm:t>
    </dgm:pt>
    <dgm:pt modelId="{E6BA511A-D7E7-4CD1-97A9-7F99894BB4F9}">
      <dgm:prSet phldr="0"/>
      <dgm:spPr/>
      <dgm:t>
        <a:bodyPr/>
        <a:lstStyle/>
        <a:p>
          <a:pPr>
            <a:lnSpc>
              <a:spcPct val="100000"/>
            </a:lnSpc>
          </a:pPr>
          <a:r>
            <a:rPr lang="en-US">
              <a:latin typeface="Roboto"/>
              <a:ea typeface="Roboto"/>
              <a:cs typeface="Roboto"/>
            </a:rPr>
            <a:t>Recent advancement in ML/DL provides architectures that enables such representations</a:t>
          </a:r>
          <a:endParaRPr lang="en-US"/>
        </a:p>
      </dgm:t>
    </dgm:pt>
    <dgm:pt modelId="{2BE73088-D2A0-4438-A303-F18FBED6022B}" type="parTrans" cxnId="{CA52649B-7A43-42E3-99EC-E61F30479153}">
      <dgm:prSet/>
      <dgm:spPr/>
      <dgm:t>
        <a:bodyPr/>
        <a:lstStyle/>
        <a:p>
          <a:endParaRPr lang="en-SG"/>
        </a:p>
      </dgm:t>
    </dgm:pt>
    <dgm:pt modelId="{FC6FA9C0-7BBA-47DD-A283-4D362BEF0A7E}" type="sibTrans" cxnId="{CA52649B-7A43-42E3-99EC-E61F30479153}">
      <dgm:prSet/>
      <dgm:spPr/>
      <dgm:t>
        <a:bodyPr/>
        <a:lstStyle/>
        <a:p>
          <a:endParaRPr lang="en-US"/>
        </a:p>
      </dgm:t>
    </dgm:pt>
    <dgm:pt modelId="{847E9A7E-6D90-49D5-8770-83B5582D2038}">
      <dgm:prSet phldr="0"/>
      <dgm:spPr/>
      <dgm:t>
        <a:bodyPr/>
        <a:lstStyle/>
        <a:p>
          <a:pPr>
            <a:lnSpc>
              <a:spcPct val="100000"/>
            </a:lnSpc>
          </a:pPr>
          <a:r>
            <a:rPr lang="en-US">
              <a:latin typeface="Roboto"/>
              <a:ea typeface="Roboto"/>
              <a:cs typeface="Roboto"/>
            </a:rPr>
            <a:t>Investigate the </a:t>
          </a:r>
          <a:r>
            <a:rPr lang="en-US" b="1">
              <a:solidFill>
                <a:srgbClr val="FF0000"/>
              </a:solidFill>
              <a:latin typeface="Roboto"/>
              <a:ea typeface="Roboto"/>
              <a:cs typeface="Roboto"/>
            </a:rPr>
            <a:t>representation ability </a:t>
          </a:r>
          <a:r>
            <a:rPr lang="en-US">
              <a:latin typeface="Roboto"/>
              <a:ea typeface="Roboto"/>
              <a:cs typeface="Roboto"/>
            </a:rPr>
            <a:t>of structural based representation</a:t>
          </a:r>
          <a:endParaRPr lang="en-US"/>
        </a:p>
      </dgm:t>
    </dgm:pt>
    <dgm:pt modelId="{EF9FE3E7-A13B-49CE-BF27-4D6A9F9C839B}" type="parTrans" cxnId="{4E3D4522-3A78-43B7-A99D-2590C8DF66DC}">
      <dgm:prSet/>
      <dgm:spPr/>
      <dgm:t>
        <a:bodyPr/>
        <a:lstStyle/>
        <a:p>
          <a:endParaRPr lang="en-SG"/>
        </a:p>
      </dgm:t>
    </dgm:pt>
    <dgm:pt modelId="{1493BDC6-2D80-4DDC-833F-2ADBC7044EE6}" type="sibTrans" cxnId="{4E3D4522-3A78-43B7-A99D-2590C8DF66DC}">
      <dgm:prSet/>
      <dgm:spPr/>
      <dgm:t>
        <a:bodyPr/>
        <a:lstStyle/>
        <a:p>
          <a:endParaRPr lang="en-US"/>
        </a:p>
      </dgm:t>
    </dgm:pt>
    <dgm:pt modelId="{943DBA7F-66BF-4D5B-97AE-3A25DCFCA6BD}">
      <dgm:prSet phldr="0"/>
      <dgm:spPr/>
      <dgm:t>
        <a:bodyPr/>
        <a:lstStyle/>
        <a:p>
          <a:pPr>
            <a:lnSpc>
              <a:spcPct val="100000"/>
            </a:lnSpc>
          </a:pPr>
          <a:r>
            <a:rPr lang="en-US">
              <a:latin typeface="Roboto"/>
              <a:ea typeface="Roboto"/>
              <a:cs typeface="Roboto"/>
            </a:rPr>
            <a:t>Explore the use of different regression models for </a:t>
          </a:r>
          <a:r>
            <a:rPr lang="en-US" b="1">
              <a:solidFill>
                <a:srgbClr val="FF0000"/>
              </a:solidFill>
              <a:latin typeface="Roboto"/>
              <a:ea typeface="Roboto"/>
              <a:cs typeface="Roboto"/>
            </a:rPr>
            <a:t>solubility prediction</a:t>
          </a:r>
          <a:endParaRPr lang="en-US" b="1">
            <a:solidFill>
              <a:srgbClr val="FF0000"/>
            </a:solidFill>
          </a:endParaRPr>
        </a:p>
      </dgm:t>
    </dgm:pt>
    <dgm:pt modelId="{6597688C-D72F-42E9-9E3A-B431D7646146}" type="parTrans" cxnId="{1677FDB1-7FA4-4AEE-9456-8EF16367D275}">
      <dgm:prSet/>
      <dgm:spPr/>
      <dgm:t>
        <a:bodyPr/>
        <a:lstStyle/>
        <a:p>
          <a:endParaRPr lang="en-SG"/>
        </a:p>
      </dgm:t>
    </dgm:pt>
    <dgm:pt modelId="{6C3D759C-A87A-4F01-9687-3D5DFBE1DC85}" type="sibTrans" cxnId="{1677FDB1-7FA4-4AEE-9456-8EF16367D275}">
      <dgm:prSet/>
      <dgm:spPr/>
      <dgm:t>
        <a:bodyPr/>
        <a:lstStyle/>
        <a:p>
          <a:endParaRPr lang="en-SG"/>
        </a:p>
      </dgm:t>
    </dgm:pt>
    <dgm:pt modelId="{B2184086-ADE2-43EC-95C2-D1435262CA88}" type="pres">
      <dgm:prSet presAssocID="{8E9AAFB5-319C-4E88-8C1E-28A3920D814B}" presName="root" presStyleCnt="0">
        <dgm:presLayoutVars>
          <dgm:dir/>
          <dgm:resizeHandles val="exact"/>
        </dgm:presLayoutVars>
      </dgm:prSet>
      <dgm:spPr/>
    </dgm:pt>
    <dgm:pt modelId="{1D9406EB-3C7E-4CA1-830A-FAFB5550696F}" type="pres">
      <dgm:prSet presAssocID="{A4CCAA31-A363-4249-B328-1C6EFB4AE1DE}" presName="compNode" presStyleCnt="0"/>
      <dgm:spPr/>
    </dgm:pt>
    <dgm:pt modelId="{CEEF68FC-5910-473C-A2F8-1C6490BFDA53}" type="pres">
      <dgm:prSet presAssocID="{A4CCAA31-A363-4249-B328-1C6EFB4AE1DE}" presName="bgRect" presStyleLbl="bgShp" presStyleIdx="0" presStyleCnt="6"/>
      <dgm:spPr/>
    </dgm:pt>
    <dgm:pt modelId="{B4CBB162-53F4-49E5-AB7B-16AE9C6170BA}" type="pres">
      <dgm:prSet presAssocID="{A4CCAA31-A363-4249-B328-1C6EFB4AE1D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C8BEB73C-C364-43F1-809A-F34CF115A504}" type="pres">
      <dgm:prSet presAssocID="{A4CCAA31-A363-4249-B328-1C6EFB4AE1DE}" presName="spaceRect" presStyleCnt="0"/>
      <dgm:spPr/>
    </dgm:pt>
    <dgm:pt modelId="{070B1E27-6895-4A87-8B97-35AA722D9F66}" type="pres">
      <dgm:prSet presAssocID="{A4CCAA31-A363-4249-B328-1C6EFB4AE1DE}" presName="parTx" presStyleLbl="revTx" presStyleIdx="0" presStyleCnt="6">
        <dgm:presLayoutVars>
          <dgm:chMax val="0"/>
          <dgm:chPref val="0"/>
        </dgm:presLayoutVars>
      </dgm:prSet>
      <dgm:spPr/>
    </dgm:pt>
    <dgm:pt modelId="{C986BECF-37FB-4B98-ADFD-C4FDE71536B4}" type="pres">
      <dgm:prSet presAssocID="{75AE4C57-3041-4274-8BBC-1DEE9CC1A810}" presName="sibTrans" presStyleCnt="0"/>
      <dgm:spPr/>
    </dgm:pt>
    <dgm:pt modelId="{F5E6DD72-857A-4D83-A56D-0B166FDF8513}" type="pres">
      <dgm:prSet presAssocID="{14888F9C-957C-4367-95AC-A505E83C0F72}" presName="compNode" presStyleCnt="0"/>
      <dgm:spPr/>
    </dgm:pt>
    <dgm:pt modelId="{08331D2E-64B3-401A-ADF6-C528F9EE92AE}" type="pres">
      <dgm:prSet presAssocID="{14888F9C-957C-4367-95AC-A505E83C0F72}" presName="bgRect" presStyleLbl="bgShp" presStyleIdx="1" presStyleCnt="6"/>
      <dgm:spPr/>
    </dgm:pt>
    <dgm:pt modelId="{32296BCB-C940-4D8C-A030-771ECBCB931B}" type="pres">
      <dgm:prSet presAssocID="{14888F9C-957C-4367-95AC-A505E83C0F7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99150C9D-78FA-4D9A-80B7-34934A888A02}" type="pres">
      <dgm:prSet presAssocID="{14888F9C-957C-4367-95AC-A505E83C0F72}" presName="spaceRect" presStyleCnt="0"/>
      <dgm:spPr/>
    </dgm:pt>
    <dgm:pt modelId="{122425BE-1472-482F-B4D8-EB12DC6F0EC1}" type="pres">
      <dgm:prSet presAssocID="{14888F9C-957C-4367-95AC-A505E83C0F72}" presName="parTx" presStyleLbl="revTx" presStyleIdx="1" presStyleCnt="6">
        <dgm:presLayoutVars>
          <dgm:chMax val="0"/>
          <dgm:chPref val="0"/>
        </dgm:presLayoutVars>
      </dgm:prSet>
      <dgm:spPr/>
    </dgm:pt>
    <dgm:pt modelId="{79DE71A3-065F-41B7-BD44-4C2FBC2FD094}" type="pres">
      <dgm:prSet presAssocID="{EFEAD9D7-18DF-490B-B894-EFBF2EF8127F}" presName="sibTrans" presStyleCnt="0"/>
      <dgm:spPr/>
    </dgm:pt>
    <dgm:pt modelId="{63B10436-177C-4702-9598-15EFA190E7C3}" type="pres">
      <dgm:prSet presAssocID="{6F2DD526-9CC7-495F-A54F-7F96EB4A6A58}" presName="compNode" presStyleCnt="0"/>
      <dgm:spPr/>
    </dgm:pt>
    <dgm:pt modelId="{72411A2B-BD32-420A-92FF-85397CDAEAEF}" type="pres">
      <dgm:prSet presAssocID="{6F2DD526-9CC7-495F-A54F-7F96EB4A6A58}" presName="bgRect" presStyleLbl="bgShp" presStyleIdx="2" presStyleCnt="6"/>
      <dgm:spPr/>
    </dgm:pt>
    <dgm:pt modelId="{C36F4282-4B67-4900-8EFB-1B9C3D4FBB5A}" type="pres">
      <dgm:prSet presAssocID="{6F2DD526-9CC7-495F-A54F-7F96EB4A6A5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7CB8670-6A5B-454B-979E-920458487393}" type="pres">
      <dgm:prSet presAssocID="{6F2DD526-9CC7-495F-A54F-7F96EB4A6A58}" presName="spaceRect" presStyleCnt="0"/>
      <dgm:spPr/>
    </dgm:pt>
    <dgm:pt modelId="{B9FE717A-F190-48A8-95D3-BD0D8990FD3C}" type="pres">
      <dgm:prSet presAssocID="{6F2DD526-9CC7-495F-A54F-7F96EB4A6A58}" presName="parTx" presStyleLbl="revTx" presStyleIdx="2" presStyleCnt="6">
        <dgm:presLayoutVars>
          <dgm:chMax val="0"/>
          <dgm:chPref val="0"/>
        </dgm:presLayoutVars>
      </dgm:prSet>
      <dgm:spPr/>
    </dgm:pt>
    <dgm:pt modelId="{E654D7CF-8466-408B-AD91-D65FEAED8957}" type="pres">
      <dgm:prSet presAssocID="{6BD40CCB-131A-4B41-AE19-51FAA5ACD124}" presName="sibTrans" presStyleCnt="0"/>
      <dgm:spPr/>
    </dgm:pt>
    <dgm:pt modelId="{673F8950-B874-4B45-B581-0E4612B5E1CC}" type="pres">
      <dgm:prSet presAssocID="{E6BA511A-D7E7-4CD1-97A9-7F99894BB4F9}" presName="compNode" presStyleCnt="0"/>
      <dgm:spPr/>
    </dgm:pt>
    <dgm:pt modelId="{89FF3CBA-ACF2-4E21-97F6-638CAE6F184E}" type="pres">
      <dgm:prSet presAssocID="{E6BA511A-D7E7-4CD1-97A9-7F99894BB4F9}" presName="bgRect" presStyleLbl="bgShp" presStyleIdx="3" presStyleCnt="6"/>
      <dgm:spPr/>
    </dgm:pt>
    <dgm:pt modelId="{7FEBBA97-01CA-49E7-837A-61C84278CC05}" type="pres">
      <dgm:prSet presAssocID="{E6BA511A-D7E7-4CD1-97A9-7F99894BB4F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22B308EB-DC3F-4838-A66B-5ADED027753D}" type="pres">
      <dgm:prSet presAssocID="{E6BA511A-D7E7-4CD1-97A9-7F99894BB4F9}" presName="spaceRect" presStyleCnt="0"/>
      <dgm:spPr/>
    </dgm:pt>
    <dgm:pt modelId="{8F5B92EB-5EE2-4193-B87E-3FE08419C523}" type="pres">
      <dgm:prSet presAssocID="{E6BA511A-D7E7-4CD1-97A9-7F99894BB4F9}" presName="parTx" presStyleLbl="revTx" presStyleIdx="3" presStyleCnt="6">
        <dgm:presLayoutVars>
          <dgm:chMax val="0"/>
          <dgm:chPref val="0"/>
        </dgm:presLayoutVars>
      </dgm:prSet>
      <dgm:spPr/>
    </dgm:pt>
    <dgm:pt modelId="{35E04906-4E34-43F2-BA29-D3A150BE7531}" type="pres">
      <dgm:prSet presAssocID="{FC6FA9C0-7BBA-47DD-A283-4D362BEF0A7E}" presName="sibTrans" presStyleCnt="0"/>
      <dgm:spPr/>
    </dgm:pt>
    <dgm:pt modelId="{A16EE42C-FD05-4145-B592-F729AFE86298}" type="pres">
      <dgm:prSet presAssocID="{847E9A7E-6D90-49D5-8770-83B5582D2038}" presName="compNode" presStyleCnt="0"/>
      <dgm:spPr/>
    </dgm:pt>
    <dgm:pt modelId="{50FC14A4-86A0-4914-88E3-8E581E81CF50}" type="pres">
      <dgm:prSet presAssocID="{847E9A7E-6D90-49D5-8770-83B5582D2038}" presName="bgRect" presStyleLbl="bgShp" presStyleIdx="4" presStyleCnt="6"/>
      <dgm:spPr/>
    </dgm:pt>
    <dgm:pt modelId="{CEA57097-F464-4D69-AB5F-31BB9C904D46}" type="pres">
      <dgm:prSet presAssocID="{847E9A7E-6D90-49D5-8770-83B5582D203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F67BF7BC-1BF1-4FF2-9012-DF18D1BEB5A7}" type="pres">
      <dgm:prSet presAssocID="{847E9A7E-6D90-49D5-8770-83B5582D2038}" presName="spaceRect" presStyleCnt="0"/>
      <dgm:spPr/>
    </dgm:pt>
    <dgm:pt modelId="{B1C20210-573C-4523-BDAB-CC8CE68AA810}" type="pres">
      <dgm:prSet presAssocID="{847E9A7E-6D90-49D5-8770-83B5582D2038}" presName="parTx" presStyleLbl="revTx" presStyleIdx="4" presStyleCnt="6">
        <dgm:presLayoutVars>
          <dgm:chMax val="0"/>
          <dgm:chPref val="0"/>
        </dgm:presLayoutVars>
      </dgm:prSet>
      <dgm:spPr/>
    </dgm:pt>
    <dgm:pt modelId="{D16F6701-458E-4D28-88B9-BB3C61810368}" type="pres">
      <dgm:prSet presAssocID="{1493BDC6-2D80-4DDC-833F-2ADBC7044EE6}" presName="sibTrans" presStyleCnt="0"/>
      <dgm:spPr/>
    </dgm:pt>
    <dgm:pt modelId="{A7442A44-DF14-4814-995C-1587655AEC64}" type="pres">
      <dgm:prSet presAssocID="{943DBA7F-66BF-4D5B-97AE-3A25DCFCA6BD}" presName="compNode" presStyleCnt="0"/>
      <dgm:spPr/>
    </dgm:pt>
    <dgm:pt modelId="{B7FD8FA1-B0BC-4AED-9A6D-698DFEEF1DB8}" type="pres">
      <dgm:prSet presAssocID="{943DBA7F-66BF-4D5B-97AE-3A25DCFCA6BD}" presName="bgRect" presStyleLbl="bgShp" presStyleIdx="5" presStyleCnt="6"/>
      <dgm:spPr/>
    </dgm:pt>
    <dgm:pt modelId="{FFDEDEF2-40A3-4577-8B51-2FBFC6E7E798}" type="pres">
      <dgm:prSet presAssocID="{943DBA7F-66BF-4D5B-97AE-3A25DCFCA6B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gnifying glass"/>
        </a:ext>
      </dgm:extLst>
    </dgm:pt>
    <dgm:pt modelId="{2B4C143D-53F1-40AB-A285-26C12B54AF5F}" type="pres">
      <dgm:prSet presAssocID="{943DBA7F-66BF-4D5B-97AE-3A25DCFCA6BD}" presName="spaceRect" presStyleCnt="0"/>
      <dgm:spPr/>
    </dgm:pt>
    <dgm:pt modelId="{2F1C8C8A-FEE2-44E7-A648-64BC23717D18}" type="pres">
      <dgm:prSet presAssocID="{943DBA7F-66BF-4D5B-97AE-3A25DCFCA6BD}" presName="parTx" presStyleLbl="revTx" presStyleIdx="5" presStyleCnt="6">
        <dgm:presLayoutVars>
          <dgm:chMax val="0"/>
          <dgm:chPref val="0"/>
        </dgm:presLayoutVars>
      </dgm:prSet>
      <dgm:spPr/>
    </dgm:pt>
  </dgm:ptLst>
  <dgm:cxnLst>
    <dgm:cxn modelId="{4E3D4522-3A78-43B7-A99D-2590C8DF66DC}" srcId="{8E9AAFB5-319C-4E88-8C1E-28A3920D814B}" destId="{847E9A7E-6D90-49D5-8770-83B5582D2038}" srcOrd="4" destOrd="0" parTransId="{EF9FE3E7-A13B-49CE-BF27-4D6A9F9C839B}" sibTransId="{1493BDC6-2D80-4DDC-833F-2ADBC7044EE6}"/>
    <dgm:cxn modelId="{4AFAA125-2CF8-4E28-B3E7-4A95227A8429}" type="presOf" srcId="{6F2DD526-9CC7-495F-A54F-7F96EB4A6A58}" destId="{B9FE717A-F190-48A8-95D3-BD0D8990FD3C}" srcOrd="0" destOrd="0" presId="urn:microsoft.com/office/officeart/2018/2/layout/IconVerticalSolidList"/>
    <dgm:cxn modelId="{2104ED3C-F6C4-484B-94DE-1CEAF69B2ED0}" type="presOf" srcId="{14888F9C-957C-4367-95AC-A505E83C0F72}" destId="{122425BE-1472-482F-B4D8-EB12DC6F0EC1}" srcOrd="0" destOrd="0" presId="urn:microsoft.com/office/officeart/2018/2/layout/IconVerticalSolidList"/>
    <dgm:cxn modelId="{B585D667-B59D-4433-B868-9BD38667926E}" type="presOf" srcId="{E6BA511A-D7E7-4CD1-97A9-7F99894BB4F9}" destId="{8F5B92EB-5EE2-4193-B87E-3FE08419C523}" srcOrd="0" destOrd="0" presId="urn:microsoft.com/office/officeart/2018/2/layout/IconVerticalSolidList"/>
    <dgm:cxn modelId="{59CF2A6B-6830-45AE-9B97-68ED3C9B1C68}" srcId="{8E9AAFB5-319C-4E88-8C1E-28A3920D814B}" destId="{6F2DD526-9CC7-495F-A54F-7F96EB4A6A58}" srcOrd="2" destOrd="0" parTransId="{960EB00D-A317-4133-B802-123A46689EA6}" sibTransId="{6BD40CCB-131A-4B41-AE19-51FAA5ACD124}"/>
    <dgm:cxn modelId="{AB5CCC8A-C9C1-4327-B34D-F676D7BC594A}" type="presOf" srcId="{847E9A7E-6D90-49D5-8770-83B5582D2038}" destId="{B1C20210-573C-4523-BDAB-CC8CE68AA810}" srcOrd="0" destOrd="0" presId="urn:microsoft.com/office/officeart/2018/2/layout/IconVerticalSolidList"/>
    <dgm:cxn modelId="{B8575E8C-283B-41A0-9DF8-AA890E92B8E6}" srcId="{8E9AAFB5-319C-4E88-8C1E-28A3920D814B}" destId="{A4CCAA31-A363-4249-B328-1C6EFB4AE1DE}" srcOrd="0" destOrd="0" parTransId="{EF0B592C-416E-4AF0-BCB0-8253EBB7316D}" sibTransId="{75AE4C57-3041-4274-8BBC-1DEE9CC1A810}"/>
    <dgm:cxn modelId="{CA52649B-7A43-42E3-99EC-E61F30479153}" srcId="{8E9AAFB5-319C-4E88-8C1E-28A3920D814B}" destId="{E6BA511A-D7E7-4CD1-97A9-7F99894BB4F9}" srcOrd="3" destOrd="0" parTransId="{2BE73088-D2A0-4438-A303-F18FBED6022B}" sibTransId="{FC6FA9C0-7BBA-47DD-A283-4D362BEF0A7E}"/>
    <dgm:cxn modelId="{01B644A2-565E-4C00-AE67-3E57EF8337BF}" type="presOf" srcId="{8E9AAFB5-319C-4E88-8C1E-28A3920D814B}" destId="{B2184086-ADE2-43EC-95C2-D1435262CA88}" srcOrd="0" destOrd="0" presId="urn:microsoft.com/office/officeart/2018/2/layout/IconVerticalSolidList"/>
    <dgm:cxn modelId="{1677FDB1-7FA4-4AEE-9456-8EF16367D275}" srcId="{8E9AAFB5-319C-4E88-8C1E-28A3920D814B}" destId="{943DBA7F-66BF-4D5B-97AE-3A25DCFCA6BD}" srcOrd="5" destOrd="0" parTransId="{6597688C-D72F-42E9-9E3A-B431D7646146}" sibTransId="{6C3D759C-A87A-4F01-9687-3D5DFBE1DC85}"/>
    <dgm:cxn modelId="{D4FD2CCC-F295-44C7-9297-C636574F5963}" srcId="{8E9AAFB5-319C-4E88-8C1E-28A3920D814B}" destId="{14888F9C-957C-4367-95AC-A505E83C0F72}" srcOrd="1" destOrd="0" parTransId="{943DBC19-D4F1-457B-8451-A4C44E0B3A8E}" sibTransId="{EFEAD9D7-18DF-490B-B894-EFBF2EF8127F}"/>
    <dgm:cxn modelId="{5D953CCF-64AE-4F19-845E-123869FBACB2}" type="presOf" srcId="{A4CCAA31-A363-4249-B328-1C6EFB4AE1DE}" destId="{070B1E27-6895-4A87-8B97-35AA722D9F66}" srcOrd="0" destOrd="0" presId="urn:microsoft.com/office/officeart/2018/2/layout/IconVerticalSolidList"/>
    <dgm:cxn modelId="{59AD14D2-11D1-4D37-B146-CC91C9D3A060}" type="presOf" srcId="{943DBA7F-66BF-4D5B-97AE-3A25DCFCA6BD}" destId="{2F1C8C8A-FEE2-44E7-A648-64BC23717D18}" srcOrd="0" destOrd="0" presId="urn:microsoft.com/office/officeart/2018/2/layout/IconVerticalSolidList"/>
    <dgm:cxn modelId="{1C0B0107-A68E-404E-8118-7DE421E4411B}" type="presParOf" srcId="{B2184086-ADE2-43EC-95C2-D1435262CA88}" destId="{1D9406EB-3C7E-4CA1-830A-FAFB5550696F}" srcOrd="0" destOrd="0" presId="urn:microsoft.com/office/officeart/2018/2/layout/IconVerticalSolidList"/>
    <dgm:cxn modelId="{96110EB9-04D3-4546-AFAF-92C78F701456}" type="presParOf" srcId="{1D9406EB-3C7E-4CA1-830A-FAFB5550696F}" destId="{CEEF68FC-5910-473C-A2F8-1C6490BFDA53}" srcOrd="0" destOrd="0" presId="urn:microsoft.com/office/officeart/2018/2/layout/IconVerticalSolidList"/>
    <dgm:cxn modelId="{E9A46533-33AA-43B2-84AC-04FD1A610AB7}" type="presParOf" srcId="{1D9406EB-3C7E-4CA1-830A-FAFB5550696F}" destId="{B4CBB162-53F4-49E5-AB7B-16AE9C6170BA}" srcOrd="1" destOrd="0" presId="urn:microsoft.com/office/officeart/2018/2/layout/IconVerticalSolidList"/>
    <dgm:cxn modelId="{440631AC-A86B-43DE-8585-3E5957E8647A}" type="presParOf" srcId="{1D9406EB-3C7E-4CA1-830A-FAFB5550696F}" destId="{C8BEB73C-C364-43F1-809A-F34CF115A504}" srcOrd="2" destOrd="0" presId="urn:microsoft.com/office/officeart/2018/2/layout/IconVerticalSolidList"/>
    <dgm:cxn modelId="{9F59E568-2E09-4D02-9C0D-B38F3E378AFC}" type="presParOf" srcId="{1D9406EB-3C7E-4CA1-830A-FAFB5550696F}" destId="{070B1E27-6895-4A87-8B97-35AA722D9F66}" srcOrd="3" destOrd="0" presId="urn:microsoft.com/office/officeart/2018/2/layout/IconVerticalSolidList"/>
    <dgm:cxn modelId="{A4AA6005-BACE-453D-99C2-F57C3873D418}" type="presParOf" srcId="{B2184086-ADE2-43EC-95C2-D1435262CA88}" destId="{C986BECF-37FB-4B98-ADFD-C4FDE71536B4}" srcOrd="1" destOrd="0" presId="urn:microsoft.com/office/officeart/2018/2/layout/IconVerticalSolidList"/>
    <dgm:cxn modelId="{13B1102C-EB07-40ED-961E-6121AC56137D}" type="presParOf" srcId="{B2184086-ADE2-43EC-95C2-D1435262CA88}" destId="{F5E6DD72-857A-4D83-A56D-0B166FDF8513}" srcOrd="2" destOrd="0" presId="urn:microsoft.com/office/officeart/2018/2/layout/IconVerticalSolidList"/>
    <dgm:cxn modelId="{40080D74-3B08-40B9-8B0B-C0B695247F5F}" type="presParOf" srcId="{F5E6DD72-857A-4D83-A56D-0B166FDF8513}" destId="{08331D2E-64B3-401A-ADF6-C528F9EE92AE}" srcOrd="0" destOrd="0" presId="urn:microsoft.com/office/officeart/2018/2/layout/IconVerticalSolidList"/>
    <dgm:cxn modelId="{F2E89272-898E-470E-B373-B1C8E985B060}" type="presParOf" srcId="{F5E6DD72-857A-4D83-A56D-0B166FDF8513}" destId="{32296BCB-C940-4D8C-A030-771ECBCB931B}" srcOrd="1" destOrd="0" presId="urn:microsoft.com/office/officeart/2018/2/layout/IconVerticalSolidList"/>
    <dgm:cxn modelId="{25859C6C-5B74-46FD-BEE7-BBB72AC7C3F2}" type="presParOf" srcId="{F5E6DD72-857A-4D83-A56D-0B166FDF8513}" destId="{99150C9D-78FA-4D9A-80B7-34934A888A02}" srcOrd="2" destOrd="0" presId="urn:microsoft.com/office/officeart/2018/2/layout/IconVerticalSolidList"/>
    <dgm:cxn modelId="{BD10FA7C-C52F-48CB-8634-DC023A9E12BC}" type="presParOf" srcId="{F5E6DD72-857A-4D83-A56D-0B166FDF8513}" destId="{122425BE-1472-482F-B4D8-EB12DC6F0EC1}" srcOrd="3" destOrd="0" presId="urn:microsoft.com/office/officeart/2018/2/layout/IconVerticalSolidList"/>
    <dgm:cxn modelId="{3C53EBE9-2A1D-4AE2-A63F-AEF40A3D302A}" type="presParOf" srcId="{B2184086-ADE2-43EC-95C2-D1435262CA88}" destId="{79DE71A3-065F-41B7-BD44-4C2FBC2FD094}" srcOrd="3" destOrd="0" presId="urn:microsoft.com/office/officeart/2018/2/layout/IconVerticalSolidList"/>
    <dgm:cxn modelId="{194361DD-F1CE-4958-A3BF-AA5302EDF35A}" type="presParOf" srcId="{B2184086-ADE2-43EC-95C2-D1435262CA88}" destId="{63B10436-177C-4702-9598-15EFA190E7C3}" srcOrd="4" destOrd="0" presId="urn:microsoft.com/office/officeart/2018/2/layout/IconVerticalSolidList"/>
    <dgm:cxn modelId="{35960F29-5297-40A8-A867-6649565BE53E}" type="presParOf" srcId="{63B10436-177C-4702-9598-15EFA190E7C3}" destId="{72411A2B-BD32-420A-92FF-85397CDAEAEF}" srcOrd="0" destOrd="0" presId="urn:microsoft.com/office/officeart/2018/2/layout/IconVerticalSolidList"/>
    <dgm:cxn modelId="{5A11EFB3-8562-4E7F-9E4B-69CB2B9B3FE4}" type="presParOf" srcId="{63B10436-177C-4702-9598-15EFA190E7C3}" destId="{C36F4282-4B67-4900-8EFB-1B9C3D4FBB5A}" srcOrd="1" destOrd="0" presId="urn:microsoft.com/office/officeart/2018/2/layout/IconVerticalSolidList"/>
    <dgm:cxn modelId="{26D987EB-235F-4FB7-B94F-2C9EBBDD0C6C}" type="presParOf" srcId="{63B10436-177C-4702-9598-15EFA190E7C3}" destId="{C7CB8670-6A5B-454B-979E-920458487393}" srcOrd="2" destOrd="0" presId="urn:microsoft.com/office/officeart/2018/2/layout/IconVerticalSolidList"/>
    <dgm:cxn modelId="{A114E835-38A0-42A9-A187-BAB72CADD844}" type="presParOf" srcId="{63B10436-177C-4702-9598-15EFA190E7C3}" destId="{B9FE717A-F190-48A8-95D3-BD0D8990FD3C}" srcOrd="3" destOrd="0" presId="urn:microsoft.com/office/officeart/2018/2/layout/IconVerticalSolidList"/>
    <dgm:cxn modelId="{B5F7DE4D-900D-4883-9C20-E65E22855E74}" type="presParOf" srcId="{B2184086-ADE2-43EC-95C2-D1435262CA88}" destId="{E654D7CF-8466-408B-AD91-D65FEAED8957}" srcOrd="5" destOrd="0" presId="urn:microsoft.com/office/officeart/2018/2/layout/IconVerticalSolidList"/>
    <dgm:cxn modelId="{1537D8D4-60AC-4B99-BCE1-06082CEC2FAB}" type="presParOf" srcId="{B2184086-ADE2-43EC-95C2-D1435262CA88}" destId="{673F8950-B874-4B45-B581-0E4612B5E1CC}" srcOrd="6" destOrd="0" presId="urn:microsoft.com/office/officeart/2018/2/layout/IconVerticalSolidList"/>
    <dgm:cxn modelId="{CA72E2CD-E188-4F05-9EE9-001424F7C5FB}" type="presParOf" srcId="{673F8950-B874-4B45-B581-0E4612B5E1CC}" destId="{89FF3CBA-ACF2-4E21-97F6-638CAE6F184E}" srcOrd="0" destOrd="0" presId="urn:microsoft.com/office/officeart/2018/2/layout/IconVerticalSolidList"/>
    <dgm:cxn modelId="{7BBC925B-963A-47CE-9255-A7611CD364DE}" type="presParOf" srcId="{673F8950-B874-4B45-B581-0E4612B5E1CC}" destId="{7FEBBA97-01CA-49E7-837A-61C84278CC05}" srcOrd="1" destOrd="0" presId="urn:microsoft.com/office/officeart/2018/2/layout/IconVerticalSolidList"/>
    <dgm:cxn modelId="{438564D7-F3C4-4601-B3DF-88340597FABE}" type="presParOf" srcId="{673F8950-B874-4B45-B581-0E4612B5E1CC}" destId="{22B308EB-DC3F-4838-A66B-5ADED027753D}" srcOrd="2" destOrd="0" presId="urn:microsoft.com/office/officeart/2018/2/layout/IconVerticalSolidList"/>
    <dgm:cxn modelId="{66719C1A-BDD6-4FF9-8A0C-17E036399CAA}" type="presParOf" srcId="{673F8950-B874-4B45-B581-0E4612B5E1CC}" destId="{8F5B92EB-5EE2-4193-B87E-3FE08419C523}" srcOrd="3" destOrd="0" presId="urn:microsoft.com/office/officeart/2018/2/layout/IconVerticalSolidList"/>
    <dgm:cxn modelId="{26F8AF97-89E5-4775-8519-0CE2BBABF347}" type="presParOf" srcId="{B2184086-ADE2-43EC-95C2-D1435262CA88}" destId="{35E04906-4E34-43F2-BA29-D3A150BE7531}" srcOrd="7" destOrd="0" presId="urn:microsoft.com/office/officeart/2018/2/layout/IconVerticalSolidList"/>
    <dgm:cxn modelId="{58A164D5-0BFF-4AC9-BA5F-97A1656C7A9A}" type="presParOf" srcId="{B2184086-ADE2-43EC-95C2-D1435262CA88}" destId="{A16EE42C-FD05-4145-B592-F729AFE86298}" srcOrd="8" destOrd="0" presId="urn:microsoft.com/office/officeart/2018/2/layout/IconVerticalSolidList"/>
    <dgm:cxn modelId="{5E08F48A-0474-468F-8F2F-1A6B2A295AD7}" type="presParOf" srcId="{A16EE42C-FD05-4145-B592-F729AFE86298}" destId="{50FC14A4-86A0-4914-88E3-8E581E81CF50}" srcOrd="0" destOrd="0" presId="urn:microsoft.com/office/officeart/2018/2/layout/IconVerticalSolidList"/>
    <dgm:cxn modelId="{5EABA6FD-177D-48EB-9125-8E8C33507655}" type="presParOf" srcId="{A16EE42C-FD05-4145-B592-F729AFE86298}" destId="{CEA57097-F464-4D69-AB5F-31BB9C904D46}" srcOrd="1" destOrd="0" presId="urn:microsoft.com/office/officeart/2018/2/layout/IconVerticalSolidList"/>
    <dgm:cxn modelId="{11E87BD3-7327-4625-95B8-6291AC56BFB5}" type="presParOf" srcId="{A16EE42C-FD05-4145-B592-F729AFE86298}" destId="{F67BF7BC-1BF1-4FF2-9012-DF18D1BEB5A7}" srcOrd="2" destOrd="0" presId="urn:microsoft.com/office/officeart/2018/2/layout/IconVerticalSolidList"/>
    <dgm:cxn modelId="{C304EB85-8D40-49B8-950D-7BFCA2A1DB5B}" type="presParOf" srcId="{A16EE42C-FD05-4145-B592-F729AFE86298}" destId="{B1C20210-573C-4523-BDAB-CC8CE68AA810}" srcOrd="3" destOrd="0" presId="urn:microsoft.com/office/officeart/2018/2/layout/IconVerticalSolidList"/>
    <dgm:cxn modelId="{21993704-7B3D-4780-A4C7-D63110940195}" type="presParOf" srcId="{B2184086-ADE2-43EC-95C2-D1435262CA88}" destId="{D16F6701-458E-4D28-88B9-BB3C61810368}" srcOrd="9" destOrd="0" presId="urn:microsoft.com/office/officeart/2018/2/layout/IconVerticalSolidList"/>
    <dgm:cxn modelId="{4686BCC1-8127-4832-93AE-3F4DA301E61E}" type="presParOf" srcId="{B2184086-ADE2-43EC-95C2-D1435262CA88}" destId="{A7442A44-DF14-4814-995C-1587655AEC64}" srcOrd="10" destOrd="0" presId="urn:microsoft.com/office/officeart/2018/2/layout/IconVerticalSolidList"/>
    <dgm:cxn modelId="{1BF0FBA0-792E-47A9-A46D-6613547E4BF6}" type="presParOf" srcId="{A7442A44-DF14-4814-995C-1587655AEC64}" destId="{B7FD8FA1-B0BC-4AED-9A6D-698DFEEF1DB8}" srcOrd="0" destOrd="0" presId="urn:microsoft.com/office/officeart/2018/2/layout/IconVerticalSolidList"/>
    <dgm:cxn modelId="{DF90715C-7120-4D48-B62F-60576423A57C}" type="presParOf" srcId="{A7442A44-DF14-4814-995C-1587655AEC64}" destId="{FFDEDEF2-40A3-4577-8B51-2FBFC6E7E798}" srcOrd="1" destOrd="0" presId="urn:microsoft.com/office/officeart/2018/2/layout/IconVerticalSolidList"/>
    <dgm:cxn modelId="{42B2CDAC-48C5-4362-B3A0-890475DCA547}" type="presParOf" srcId="{A7442A44-DF14-4814-995C-1587655AEC64}" destId="{2B4C143D-53F1-40AB-A285-26C12B54AF5F}" srcOrd="2" destOrd="0" presId="urn:microsoft.com/office/officeart/2018/2/layout/IconVerticalSolidList"/>
    <dgm:cxn modelId="{712FED24-096D-443B-AC81-D8C2AA343C29}" type="presParOf" srcId="{A7442A44-DF14-4814-995C-1587655AEC64}" destId="{2F1C8C8A-FEE2-44E7-A648-64BC23717D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A7E61F-0B6F-4B2B-B26E-FC8752281AA4}"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7545411F-5C1C-49E7-930D-AD42D1D20047}">
      <dgm:prSet/>
      <dgm:spPr/>
      <dgm:t>
        <a:bodyPr/>
        <a:lstStyle/>
        <a:p>
          <a:r>
            <a:rPr lang="en-US">
              <a:latin typeface="Roboto"/>
              <a:ea typeface="Roboto"/>
              <a:cs typeface="Roboto"/>
            </a:rPr>
            <a:t>Linear Regression </a:t>
          </a:r>
        </a:p>
      </dgm:t>
    </dgm:pt>
    <dgm:pt modelId="{967394C3-92F6-4ABB-8BD2-73C24A890543}" type="parTrans" cxnId="{0BB184F9-94A5-4436-8BA5-181DC493FD0F}">
      <dgm:prSet/>
      <dgm:spPr/>
      <dgm:t>
        <a:bodyPr/>
        <a:lstStyle/>
        <a:p>
          <a:endParaRPr lang="en-US"/>
        </a:p>
      </dgm:t>
    </dgm:pt>
    <dgm:pt modelId="{7CCB8E0E-913E-4E76-ABB3-0C51A9FB81AC}" type="sibTrans" cxnId="{0BB184F9-94A5-4436-8BA5-181DC493FD0F}">
      <dgm:prSet/>
      <dgm:spPr/>
      <dgm:t>
        <a:bodyPr/>
        <a:lstStyle/>
        <a:p>
          <a:endParaRPr lang="en-US"/>
        </a:p>
      </dgm:t>
    </dgm:pt>
    <dgm:pt modelId="{CF755CBD-3813-4019-B94E-44B2D7E70500}">
      <dgm:prSet/>
      <dgm:spPr/>
      <dgm:t>
        <a:bodyPr/>
        <a:lstStyle/>
        <a:p>
          <a:r>
            <a:rPr lang="en-US">
              <a:latin typeface="Roboto"/>
              <a:ea typeface="Roboto"/>
              <a:cs typeface="Roboto"/>
            </a:rPr>
            <a:t>Random Forest Regression</a:t>
          </a:r>
        </a:p>
      </dgm:t>
    </dgm:pt>
    <dgm:pt modelId="{7C69A9BF-EA8A-4140-800B-D2010AB3D4B4}" type="parTrans" cxnId="{3C4CBBB2-B6C4-442D-B994-0670B18E74ED}">
      <dgm:prSet/>
      <dgm:spPr/>
      <dgm:t>
        <a:bodyPr/>
        <a:lstStyle/>
        <a:p>
          <a:endParaRPr lang="en-US"/>
        </a:p>
      </dgm:t>
    </dgm:pt>
    <dgm:pt modelId="{9A45FF70-7BA1-426B-B7BB-41DEE4332513}" type="sibTrans" cxnId="{3C4CBBB2-B6C4-442D-B994-0670B18E74ED}">
      <dgm:prSet/>
      <dgm:spPr/>
      <dgm:t>
        <a:bodyPr/>
        <a:lstStyle/>
        <a:p>
          <a:endParaRPr lang="en-US"/>
        </a:p>
      </dgm:t>
    </dgm:pt>
    <dgm:pt modelId="{2BD36517-8914-469C-9F2E-9CAB063261BE}">
      <dgm:prSet/>
      <dgm:spPr/>
      <dgm:t>
        <a:bodyPr/>
        <a:lstStyle/>
        <a:p>
          <a:r>
            <a:rPr lang="en-US">
              <a:latin typeface="Roboto"/>
              <a:ea typeface="Roboto"/>
              <a:cs typeface="Roboto"/>
            </a:rPr>
            <a:t>Gradient Boosting Regression </a:t>
          </a:r>
        </a:p>
      </dgm:t>
    </dgm:pt>
    <dgm:pt modelId="{2A784131-31FC-4DCA-BC16-228A85889FE9}" type="parTrans" cxnId="{7A0FF4E0-F4B4-4E9C-9FDF-DA4C1C147787}">
      <dgm:prSet/>
      <dgm:spPr/>
      <dgm:t>
        <a:bodyPr/>
        <a:lstStyle/>
        <a:p>
          <a:endParaRPr lang="en-US"/>
        </a:p>
      </dgm:t>
    </dgm:pt>
    <dgm:pt modelId="{D4102BF8-52FA-4962-AABD-6AE9D7AA6E11}" type="sibTrans" cxnId="{7A0FF4E0-F4B4-4E9C-9FDF-DA4C1C147787}">
      <dgm:prSet/>
      <dgm:spPr/>
      <dgm:t>
        <a:bodyPr/>
        <a:lstStyle/>
        <a:p>
          <a:endParaRPr lang="en-US"/>
        </a:p>
      </dgm:t>
    </dgm:pt>
    <dgm:pt modelId="{3A2423D3-3C04-4716-8944-EBE2D6B2EF78}">
      <dgm:prSet/>
      <dgm:spPr/>
      <dgm:t>
        <a:bodyPr/>
        <a:lstStyle/>
        <a:p>
          <a:r>
            <a:rPr lang="en-US">
              <a:latin typeface="Roboto"/>
              <a:ea typeface="Roboto"/>
              <a:cs typeface="Roboto"/>
            </a:rPr>
            <a:t>Gaussian Process Regression</a:t>
          </a:r>
        </a:p>
      </dgm:t>
    </dgm:pt>
    <dgm:pt modelId="{07100966-9789-4ECD-9921-D4A9F672DF7B}" type="parTrans" cxnId="{38ABAF86-E82F-4E61-9643-A3CEDD35388A}">
      <dgm:prSet/>
      <dgm:spPr/>
      <dgm:t>
        <a:bodyPr/>
        <a:lstStyle/>
        <a:p>
          <a:endParaRPr lang="en-US"/>
        </a:p>
      </dgm:t>
    </dgm:pt>
    <dgm:pt modelId="{B9ED4D3E-1882-4A90-93A3-36AC6B132491}" type="sibTrans" cxnId="{38ABAF86-E82F-4E61-9643-A3CEDD35388A}">
      <dgm:prSet/>
      <dgm:spPr/>
      <dgm:t>
        <a:bodyPr/>
        <a:lstStyle/>
        <a:p>
          <a:endParaRPr lang="en-US"/>
        </a:p>
      </dgm:t>
    </dgm:pt>
    <dgm:pt modelId="{F4FDC599-6A3D-4C88-88E2-B0288DE5E27F}" type="pres">
      <dgm:prSet presAssocID="{60A7E61F-0B6F-4B2B-B26E-FC8752281AA4}" presName="matrix" presStyleCnt="0">
        <dgm:presLayoutVars>
          <dgm:chMax val="1"/>
          <dgm:dir/>
          <dgm:resizeHandles val="exact"/>
        </dgm:presLayoutVars>
      </dgm:prSet>
      <dgm:spPr/>
    </dgm:pt>
    <dgm:pt modelId="{5340007E-0E22-4F16-AE0E-22EF57550D8F}" type="pres">
      <dgm:prSet presAssocID="{60A7E61F-0B6F-4B2B-B26E-FC8752281AA4}" presName="diamond" presStyleLbl="bgShp" presStyleIdx="0" presStyleCnt="1"/>
      <dgm:spPr/>
    </dgm:pt>
    <dgm:pt modelId="{4ACCAE9B-30AE-46B3-A1EA-5BC1328392FB}" type="pres">
      <dgm:prSet presAssocID="{60A7E61F-0B6F-4B2B-B26E-FC8752281AA4}" presName="quad1" presStyleLbl="node1" presStyleIdx="0" presStyleCnt="4">
        <dgm:presLayoutVars>
          <dgm:chMax val="0"/>
          <dgm:chPref val="0"/>
          <dgm:bulletEnabled val="1"/>
        </dgm:presLayoutVars>
      </dgm:prSet>
      <dgm:spPr/>
    </dgm:pt>
    <dgm:pt modelId="{52227657-B4DA-4FEE-A80D-E14FC279DE94}" type="pres">
      <dgm:prSet presAssocID="{60A7E61F-0B6F-4B2B-B26E-FC8752281AA4}" presName="quad2" presStyleLbl="node1" presStyleIdx="1" presStyleCnt="4">
        <dgm:presLayoutVars>
          <dgm:chMax val="0"/>
          <dgm:chPref val="0"/>
          <dgm:bulletEnabled val="1"/>
        </dgm:presLayoutVars>
      </dgm:prSet>
      <dgm:spPr/>
    </dgm:pt>
    <dgm:pt modelId="{B326030F-DE40-4C4F-A8EF-E1C391057D36}" type="pres">
      <dgm:prSet presAssocID="{60A7E61F-0B6F-4B2B-B26E-FC8752281AA4}" presName="quad3" presStyleLbl="node1" presStyleIdx="2" presStyleCnt="4">
        <dgm:presLayoutVars>
          <dgm:chMax val="0"/>
          <dgm:chPref val="0"/>
          <dgm:bulletEnabled val="1"/>
        </dgm:presLayoutVars>
      </dgm:prSet>
      <dgm:spPr/>
    </dgm:pt>
    <dgm:pt modelId="{0C120762-8CAE-4992-855A-CCE618AE5E40}" type="pres">
      <dgm:prSet presAssocID="{60A7E61F-0B6F-4B2B-B26E-FC8752281AA4}" presName="quad4" presStyleLbl="node1" presStyleIdx="3" presStyleCnt="4">
        <dgm:presLayoutVars>
          <dgm:chMax val="0"/>
          <dgm:chPref val="0"/>
          <dgm:bulletEnabled val="1"/>
        </dgm:presLayoutVars>
      </dgm:prSet>
      <dgm:spPr/>
    </dgm:pt>
  </dgm:ptLst>
  <dgm:cxnLst>
    <dgm:cxn modelId="{FF138545-B984-43F3-8706-623151C9F814}" type="presOf" srcId="{CF755CBD-3813-4019-B94E-44B2D7E70500}" destId="{52227657-B4DA-4FEE-A80D-E14FC279DE94}" srcOrd="0" destOrd="0" presId="urn:microsoft.com/office/officeart/2005/8/layout/matrix3"/>
    <dgm:cxn modelId="{38ABAF86-E82F-4E61-9643-A3CEDD35388A}" srcId="{60A7E61F-0B6F-4B2B-B26E-FC8752281AA4}" destId="{3A2423D3-3C04-4716-8944-EBE2D6B2EF78}" srcOrd="3" destOrd="0" parTransId="{07100966-9789-4ECD-9921-D4A9F672DF7B}" sibTransId="{B9ED4D3E-1882-4A90-93A3-36AC6B132491}"/>
    <dgm:cxn modelId="{A8CFB087-2E1E-46E6-A579-2BF4B2C11B2E}" type="presOf" srcId="{2BD36517-8914-469C-9F2E-9CAB063261BE}" destId="{B326030F-DE40-4C4F-A8EF-E1C391057D36}" srcOrd="0" destOrd="0" presId="urn:microsoft.com/office/officeart/2005/8/layout/matrix3"/>
    <dgm:cxn modelId="{D71050AC-4D23-487F-AA80-8F41BBC8A654}" type="presOf" srcId="{7545411F-5C1C-49E7-930D-AD42D1D20047}" destId="{4ACCAE9B-30AE-46B3-A1EA-5BC1328392FB}" srcOrd="0" destOrd="0" presId="urn:microsoft.com/office/officeart/2005/8/layout/matrix3"/>
    <dgm:cxn modelId="{3C4CBBB2-B6C4-442D-B994-0670B18E74ED}" srcId="{60A7E61F-0B6F-4B2B-B26E-FC8752281AA4}" destId="{CF755CBD-3813-4019-B94E-44B2D7E70500}" srcOrd="1" destOrd="0" parTransId="{7C69A9BF-EA8A-4140-800B-D2010AB3D4B4}" sibTransId="{9A45FF70-7BA1-426B-B7BB-41DEE4332513}"/>
    <dgm:cxn modelId="{71D337C3-8F8C-4790-AAC9-B196FCEA2EAD}" type="presOf" srcId="{3A2423D3-3C04-4716-8944-EBE2D6B2EF78}" destId="{0C120762-8CAE-4992-855A-CCE618AE5E40}" srcOrd="0" destOrd="0" presId="urn:microsoft.com/office/officeart/2005/8/layout/matrix3"/>
    <dgm:cxn modelId="{29C19DCB-0973-449A-B074-504ABCF4D96D}" type="presOf" srcId="{60A7E61F-0B6F-4B2B-B26E-FC8752281AA4}" destId="{F4FDC599-6A3D-4C88-88E2-B0288DE5E27F}" srcOrd="0" destOrd="0" presId="urn:microsoft.com/office/officeart/2005/8/layout/matrix3"/>
    <dgm:cxn modelId="{7A0FF4E0-F4B4-4E9C-9FDF-DA4C1C147787}" srcId="{60A7E61F-0B6F-4B2B-B26E-FC8752281AA4}" destId="{2BD36517-8914-469C-9F2E-9CAB063261BE}" srcOrd="2" destOrd="0" parTransId="{2A784131-31FC-4DCA-BC16-228A85889FE9}" sibTransId="{D4102BF8-52FA-4962-AABD-6AE9D7AA6E11}"/>
    <dgm:cxn modelId="{0BB184F9-94A5-4436-8BA5-181DC493FD0F}" srcId="{60A7E61F-0B6F-4B2B-B26E-FC8752281AA4}" destId="{7545411F-5C1C-49E7-930D-AD42D1D20047}" srcOrd="0" destOrd="0" parTransId="{967394C3-92F6-4ABB-8BD2-73C24A890543}" sibTransId="{7CCB8E0E-913E-4E76-ABB3-0C51A9FB81AC}"/>
    <dgm:cxn modelId="{778CD4D6-BBC7-4357-BDE7-55C19517F4DC}" type="presParOf" srcId="{F4FDC599-6A3D-4C88-88E2-B0288DE5E27F}" destId="{5340007E-0E22-4F16-AE0E-22EF57550D8F}" srcOrd="0" destOrd="0" presId="urn:microsoft.com/office/officeart/2005/8/layout/matrix3"/>
    <dgm:cxn modelId="{EEBEADB1-1307-4F4B-B82F-0CC374093534}" type="presParOf" srcId="{F4FDC599-6A3D-4C88-88E2-B0288DE5E27F}" destId="{4ACCAE9B-30AE-46B3-A1EA-5BC1328392FB}" srcOrd="1" destOrd="0" presId="urn:microsoft.com/office/officeart/2005/8/layout/matrix3"/>
    <dgm:cxn modelId="{23FCCE0A-BB39-481A-ACDC-604B926A9FCD}" type="presParOf" srcId="{F4FDC599-6A3D-4C88-88E2-B0288DE5E27F}" destId="{52227657-B4DA-4FEE-A80D-E14FC279DE94}" srcOrd="2" destOrd="0" presId="urn:microsoft.com/office/officeart/2005/8/layout/matrix3"/>
    <dgm:cxn modelId="{504FE881-6F0F-4246-9720-D50A4B228072}" type="presParOf" srcId="{F4FDC599-6A3D-4C88-88E2-B0288DE5E27F}" destId="{B326030F-DE40-4C4F-A8EF-E1C391057D36}" srcOrd="3" destOrd="0" presId="urn:microsoft.com/office/officeart/2005/8/layout/matrix3"/>
    <dgm:cxn modelId="{045B7323-8BA0-4E15-9194-F50AD3C43B14}" type="presParOf" srcId="{F4FDC599-6A3D-4C88-88E2-B0288DE5E27F}" destId="{0C120762-8CAE-4992-855A-CCE618AE5E4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6E6AD-FCF9-451E-8ED0-FD419743B9FB}">
      <dsp:nvSpPr>
        <dsp:cNvPr id="0" name=""/>
        <dsp:cNvSpPr/>
      </dsp:nvSpPr>
      <dsp:spPr>
        <a:xfrm>
          <a:off x="822934" y="83942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23BD29-0181-4326-84BE-A8C77FEED5DE}">
      <dsp:nvSpPr>
        <dsp:cNvPr id="0" name=""/>
        <dsp:cNvSpPr/>
      </dsp:nvSpPr>
      <dsp:spPr>
        <a:xfrm>
          <a:off x="327934" y="19195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Roboto"/>
              <a:ea typeface="Roboto"/>
              <a:cs typeface="Roboto"/>
            </a:rPr>
            <a:t>Motivations</a:t>
          </a:r>
          <a:endParaRPr lang="en-US" sz="2300" kern="1200"/>
        </a:p>
      </dsp:txBody>
      <dsp:txXfrm>
        <a:off x="327934" y="1919516"/>
        <a:ext cx="1800000" cy="720000"/>
      </dsp:txXfrm>
    </dsp:sp>
    <dsp:sp modelId="{BAD6A85C-4E9D-4075-88F4-C8F8049F779D}">
      <dsp:nvSpPr>
        <dsp:cNvPr id="0" name=""/>
        <dsp:cNvSpPr/>
      </dsp:nvSpPr>
      <dsp:spPr>
        <a:xfrm>
          <a:off x="2937934" y="83942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5BA825-89D4-4177-B793-3047AB305014}">
      <dsp:nvSpPr>
        <dsp:cNvPr id="0" name=""/>
        <dsp:cNvSpPr/>
      </dsp:nvSpPr>
      <dsp:spPr>
        <a:xfrm>
          <a:off x="2442934" y="19195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Roboto"/>
              <a:ea typeface="Roboto"/>
              <a:cs typeface="Roboto"/>
            </a:rPr>
            <a:t>Materials and methods</a:t>
          </a:r>
        </a:p>
      </dsp:txBody>
      <dsp:txXfrm>
        <a:off x="2442934" y="1919516"/>
        <a:ext cx="1800000" cy="720000"/>
      </dsp:txXfrm>
    </dsp:sp>
    <dsp:sp modelId="{D84B574C-8D0D-4171-B20B-356EF3730738}">
      <dsp:nvSpPr>
        <dsp:cNvPr id="0" name=""/>
        <dsp:cNvSpPr/>
      </dsp:nvSpPr>
      <dsp:spPr>
        <a:xfrm>
          <a:off x="5052934" y="83942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CD1AAC-3434-4C0B-B6D2-68F63D1FA636}">
      <dsp:nvSpPr>
        <dsp:cNvPr id="0" name=""/>
        <dsp:cNvSpPr/>
      </dsp:nvSpPr>
      <dsp:spPr>
        <a:xfrm>
          <a:off x="4557934" y="19195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Roboto"/>
              <a:ea typeface="Roboto"/>
              <a:cs typeface="Roboto"/>
            </a:rPr>
            <a:t>Results</a:t>
          </a:r>
        </a:p>
      </dsp:txBody>
      <dsp:txXfrm>
        <a:off x="4557934" y="1919516"/>
        <a:ext cx="1800000" cy="720000"/>
      </dsp:txXfrm>
    </dsp:sp>
    <dsp:sp modelId="{4B68BB5A-0000-4766-A489-ED0D1A0B8B9D}">
      <dsp:nvSpPr>
        <dsp:cNvPr id="0" name=""/>
        <dsp:cNvSpPr/>
      </dsp:nvSpPr>
      <dsp:spPr>
        <a:xfrm>
          <a:off x="7167934" y="83942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20105E-FE13-4584-8BE0-782C7148ABB5}">
      <dsp:nvSpPr>
        <dsp:cNvPr id="0" name=""/>
        <dsp:cNvSpPr/>
      </dsp:nvSpPr>
      <dsp:spPr>
        <a:xfrm>
          <a:off x="6672934" y="19195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Roboto"/>
              <a:ea typeface="Roboto"/>
              <a:cs typeface="Roboto"/>
            </a:rPr>
            <a:t>Conclusion</a:t>
          </a:r>
        </a:p>
      </dsp:txBody>
      <dsp:txXfrm>
        <a:off x="6672934" y="1919516"/>
        <a:ext cx="1800000" cy="720000"/>
      </dsp:txXfrm>
    </dsp:sp>
    <dsp:sp modelId="{77BD77C5-D9BB-4560-9FB8-7728E09BE004}">
      <dsp:nvSpPr>
        <dsp:cNvPr id="0" name=""/>
        <dsp:cNvSpPr/>
      </dsp:nvSpPr>
      <dsp:spPr>
        <a:xfrm>
          <a:off x="9282934" y="83942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F7EAB2-2C77-40AC-92BD-8257FD0DF311}">
      <dsp:nvSpPr>
        <dsp:cNvPr id="0" name=""/>
        <dsp:cNvSpPr/>
      </dsp:nvSpPr>
      <dsp:spPr>
        <a:xfrm>
          <a:off x="8787934" y="19195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Roboto"/>
              <a:ea typeface="Roboto"/>
              <a:cs typeface="Roboto"/>
            </a:rPr>
            <a:t>Future works</a:t>
          </a:r>
        </a:p>
      </dsp:txBody>
      <dsp:txXfrm>
        <a:off x="8787934" y="191951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F68FC-5910-473C-A2F8-1C6490BFDA53}">
      <dsp:nvSpPr>
        <dsp:cNvPr id="0" name=""/>
        <dsp:cNvSpPr/>
      </dsp:nvSpPr>
      <dsp:spPr>
        <a:xfrm>
          <a:off x="0" y="179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CBB162-53F4-49E5-AB7B-16AE9C6170BA}">
      <dsp:nvSpPr>
        <dsp:cNvPr id="0" name=""/>
        <dsp:cNvSpPr/>
      </dsp:nvSpPr>
      <dsp:spPr>
        <a:xfrm>
          <a:off x="230841" y="173490"/>
          <a:ext cx="419711" cy="419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0B1E27-6895-4A87-8B97-35AA722D9F66}">
      <dsp:nvSpPr>
        <dsp:cNvPr id="0" name=""/>
        <dsp:cNvSpPr/>
      </dsp:nvSpPr>
      <dsp:spPr>
        <a:xfrm>
          <a:off x="881393" y="179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100000"/>
            </a:lnSpc>
            <a:spcBef>
              <a:spcPct val="0"/>
            </a:spcBef>
            <a:spcAft>
              <a:spcPct val="35000"/>
            </a:spcAft>
            <a:buNone/>
          </a:pPr>
          <a:r>
            <a:rPr lang="en-US" sz="1800" kern="1200">
              <a:latin typeface="Roboto"/>
              <a:ea typeface="Roboto"/>
              <a:cs typeface="Roboto"/>
            </a:rPr>
            <a:t>Molecular representations can be </a:t>
          </a:r>
          <a:r>
            <a:rPr lang="en-US" sz="1800" kern="1200" err="1">
              <a:latin typeface="Roboto"/>
              <a:ea typeface="Roboto"/>
              <a:cs typeface="Roboto"/>
            </a:rPr>
            <a:t>generalised</a:t>
          </a:r>
          <a:r>
            <a:rPr lang="en-US" sz="1800" kern="1200">
              <a:latin typeface="Roboto"/>
              <a:ea typeface="Roboto"/>
              <a:cs typeface="Roboto"/>
            </a:rPr>
            <a:t> into two methods: </a:t>
          </a:r>
          <a:r>
            <a:rPr lang="en-US" sz="1800" b="1" kern="1200">
              <a:solidFill>
                <a:srgbClr val="FF0000"/>
              </a:solidFill>
              <a:latin typeface="Roboto"/>
              <a:ea typeface="Roboto"/>
              <a:cs typeface="Roboto"/>
            </a:rPr>
            <a:t>1) Descriptor-based </a:t>
          </a:r>
          <a:r>
            <a:rPr lang="en-US" sz="1800" kern="1200">
              <a:latin typeface="Roboto"/>
              <a:ea typeface="Roboto"/>
              <a:cs typeface="Roboto"/>
            </a:rPr>
            <a:t>and </a:t>
          </a:r>
          <a:r>
            <a:rPr lang="en-US" sz="1800" b="1" kern="1200">
              <a:solidFill>
                <a:srgbClr val="FF0000"/>
              </a:solidFill>
              <a:latin typeface="Roboto"/>
              <a:ea typeface="Roboto"/>
              <a:cs typeface="Roboto"/>
            </a:rPr>
            <a:t>2) Structural-based </a:t>
          </a:r>
          <a:endParaRPr lang="en-US" sz="1800" kern="1200">
            <a:solidFill>
              <a:srgbClr val="FF0000"/>
            </a:solidFill>
          </a:endParaRPr>
        </a:p>
      </dsp:txBody>
      <dsp:txXfrm>
        <a:off x="881393" y="1790"/>
        <a:ext cx="6019118" cy="763111"/>
      </dsp:txXfrm>
    </dsp:sp>
    <dsp:sp modelId="{08331D2E-64B3-401A-ADF6-C528F9EE92AE}">
      <dsp:nvSpPr>
        <dsp:cNvPr id="0" name=""/>
        <dsp:cNvSpPr/>
      </dsp:nvSpPr>
      <dsp:spPr>
        <a:xfrm>
          <a:off x="0" y="95568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296BCB-C940-4D8C-A030-771ECBCB931B}">
      <dsp:nvSpPr>
        <dsp:cNvPr id="0" name=""/>
        <dsp:cNvSpPr/>
      </dsp:nvSpPr>
      <dsp:spPr>
        <a:xfrm>
          <a:off x="230841" y="1127380"/>
          <a:ext cx="419711" cy="419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2425BE-1472-482F-B4D8-EB12DC6F0EC1}">
      <dsp:nvSpPr>
        <dsp:cNvPr id="0" name=""/>
        <dsp:cNvSpPr/>
      </dsp:nvSpPr>
      <dsp:spPr>
        <a:xfrm>
          <a:off x="881393" y="95568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100000"/>
            </a:lnSpc>
            <a:spcBef>
              <a:spcPct val="0"/>
            </a:spcBef>
            <a:spcAft>
              <a:spcPct val="35000"/>
            </a:spcAft>
            <a:buNone/>
          </a:pPr>
          <a:r>
            <a:rPr lang="en-US" sz="1800" b="1" kern="1200">
              <a:solidFill>
                <a:srgbClr val="FF0000"/>
              </a:solidFill>
              <a:latin typeface="Roboto"/>
              <a:ea typeface="Roboto"/>
              <a:cs typeface="Roboto"/>
            </a:rPr>
            <a:t>Heavy computational calculations </a:t>
          </a:r>
          <a:r>
            <a:rPr lang="en-US" sz="1800" kern="1200">
              <a:latin typeface="Roboto"/>
              <a:ea typeface="Roboto"/>
              <a:cs typeface="Roboto"/>
            </a:rPr>
            <a:t>needed to obtain descriptors useful in prediction tasks</a:t>
          </a:r>
          <a:endParaRPr lang="en-US" sz="1800" kern="1200"/>
        </a:p>
      </dsp:txBody>
      <dsp:txXfrm>
        <a:off x="881393" y="955680"/>
        <a:ext cx="6019118" cy="763111"/>
      </dsp:txXfrm>
    </dsp:sp>
    <dsp:sp modelId="{72411A2B-BD32-420A-92FF-85397CDAEAEF}">
      <dsp:nvSpPr>
        <dsp:cNvPr id="0" name=""/>
        <dsp:cNvSpPr/>
      </dsp:nvSpPr>
      <dsp:spPr>
        <a:xfrm>
          <a:off x="0" y="190956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6F4282-4B67-4900-8EFB-1B9C3D4FBB5A}">
      <dsp:nvSpPr>
        <dsp:cNvPr id="0" name=""/>
        <dsp:cNvSpPr/>
      </dsp:nvSpPr>
      <dsp:spPr>
        <a:xfrm>
          <a:off x="230841" y="2081270"/>
          <a:ext cx="419711" cy="41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FE717A-F190-48A8-95D3-BD0D8990FD3C}">
      <dsp:nvSpPr>
        <dsp:cNvPr id="0" name=""/>
        <dsp:cNvSpPr/>
      </dsp:nvSpPr>
      <dsp:spPr>
        <a:xfrm>
          <a:off x="881393" y="190956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100000"/>
            </a:lnSpc>
            <a:spcBef>
              <a:spcPct val="0"/>
            </a:spcBef>
            <a:spcAft>
              <a:spcPct val="35000"/>
            </a:spcAft>
            <a:buNone/>
          </a:pPr>
          <a:r>
            <a:rPr lang="en-US" sz="1800" b="1" kern="1200">
              <a:solidFill>
                <a:srgbClr val="FF0000"/>
              </a:solidFill>
              <a:latin typeface="Roboto"/>
              <a:ea typeface="Roboto"/>
              <a:cs typeface="Roboto"/>
            </a:rPr>
            <a:t>Structural-based</a:t>
          </a:r>
          <a:r>
            <a:rPr lang="en-US" sz="1800" kern="1200">
              <a:latin typeface="Roboto"/>
              <a:ea typeface="Roboto"/>
              <a:cs typeface="Roboto"/>
            </a:rPr>
            <a:t> representation --&gt; embed structural information into a numerical vector</a:t>
          </a:r>
          <a:endParaRPr lang="en-US" sz="1800" kern="1200"/>
        </a:p>
      </dsp:txBody>
      <dsp:txXfrm>
        <a:off x="881393" y="1909569"/>
        <a:ext cx="6019118" cy="763111"/>
      </dsp:txXfrm>
    </dsp:sp>
    <dsp:sp modelId="{89FF3CBA-ACF2-4E21-97F6-638CAE6F184E}">
      <dsp:nvSpPr>
        <dsp:cNvPr id="0" name=""/>
        <dsp:cNvSpPr/>
      </dsp:nvSpPr>
      <dsp:spPr>
        <a:xfrm>
          <a:off x="0" y="286345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BBA97-01CA-49E7-837A-61C84278CC05}">
      <dsp:nvSpPr>
        <dsp:cNvPr id="0" name=""/>
        <dsp:cNvSpPr/>
      </dsp:nvSpPr>
      <dsp:spPr>
        <a:xfrm>
          <a:off x="230841" y="3035159"/>
          <a:ext cx="419711" cy="419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5B92EB-5EE2-4193-B87E-3FE08419C523}">
      <dsp:nvSpPr>
        <dsp:cNvPr id="0" name=""/>
        <dsp:cNvSpPr/>
      </dsp:nvSpPr>
      <dsp:spPr>
        <a:xfrm>
          <a:off x="881393" y="286345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100000"/>
            </a:lnSpc>
            <a:spcBef>
              <a:spcPct val="0"/>
            </a:spcBef>
            <a:spcAft>
              <a:spcPct val="35000"/>
            </a:spcAft>
            <a:buNone/>
          </a:pPr>
          <a:r>
            <a:rPr lang="en-US" sz="1800" kern="1200">
              <a:latin typeface="Roboto"/>
              <a:ea typeface="Roboto"/>
              <a:cs typeface="Roboto"/>
            </a:rPr>
            <a:t>Recent advancement in ML/DL provides architectures that enables such representations</a:t>
          </a:r>
          <a:endParaRPr lang="en-US" sz="1800" kern="1200"/>
        </a:p>
      </dsp:txBody>
      <dsp:txXfrm>
        <a:off x="881393" y="2863459"/>
        <a:ext cx="6019118" cy="763111"/>
      </dsp:txXfrm>
    </dsp:sp>
    <dsp:sp modelId="{50FC14A4-86A0-4914-88E3-8E581E81CF50}">
      <dsp:nvSpPr>
        <dsp:cNvPr id="0" name=""/>
        <dsp:cNvSpPr/>
      </dsp:nvSpPr>
      <dsp:spPr>
        <a:xfrm>
          <a:off x="0" y="381734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A57097-F464-4D69-AB5F-31BB9C904D46}">
      <dsp:nvSpPr>
        <dsp:cNvPr id="0" name=""/>
        <dsp:cNvSpPr/>
      </dsp:nvSpPr>
      <dsp:spPr>
        <a:xfrm>
          <a:off x="230841" y="3989049"/>
          <a:ext cx="419711" cy="419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C20210-573C-4523-BDAB-CC8CE68AA810}">
      <dsp:nvSpPr>
        <dsp:cNvPr id="0" name=""/>
        <dsp:cNvSpPr/>
      </dsp:nvSpPr>
      <dsp:spPr>
        <a:xfrm>
          <a:off x="881393" y="381734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100000"/>
            </a:lnSpc>
            <a:spcBef>
              <a:spcPct val="0"/>
            </a:spcBef>
            <a:spcAft>
              <a:spcPct val="35000"/>
            </a:spcAft>
            <a:buNone/>
          </a:pPr>
          <a:r>
            <a:rPr lang="en-US" sz="1800" kern="1200">
              <a:latin typeface="Roboto"/>
              <a:ea typeface="Roboto"/>
              <a:cs typeface="Roboto"/>
            </a:rPr>
            <a:t>Investigate the </a:t>
          </a:r>
          <a:r>
            <a:rPr lang="en-US" sz="1800" b="1" kern="1200">
              <a:solidFill>
                <a:srgbClr val="FF0000"/>
              </a:solidFill>
              <a:latin typeface="Roboto"/>
              <a:ea typeface="Roboto"/>
              <a:cs typeface="Roboto"/>
            </a:rPr>
            <a:t>representation ability </a:t>
          </a:r>
          <a:r>
            <a:rPr lang="en-US" sz="1800" kern="1200">
              <a:latin typeface="Roboto"/>
              <a:ea typeface="Roboto"/>
              <a:cs typeface="Roboto"/>
            </a:rPr>
            <a:t>of structural based representation</a:t>
          </a:r>
          <a:endParaRPr lang="en-US" sz="1800" kern="1200"/>
        </a:p>
      </dsp:txBody>
      <dsp:txXfrm>
        <a:off x="881393" y="3817348"/>
        <a:ext cx="6019118" cy="763111"/>
      </dsp:txXfrm>
    </dsp:sp>
    <dsp:sp modelId="{B7FD8FA1-B0BC-4AED-9A6D-698DFEEF1DB8}">
      <dsp:nvSpPr>
        <dsp:cNvPr id="0" name=""/>
        <dsp:cNvSpPr/>
      </dsp:nvSpPr>
      <dsp:spPr>
        <a:xfrm>
          <a:off x="0" y="477123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EDEF2-40A3-4577-8B51-2FBFC6E7E798}">
      <dsp:nvSpPr>
        <dsp:cNvPr id="0" name=""/>
        <dsp:cNvSpPr/>
      </dsp:nvSpPr>
      <dsp:spPr>
        <a:xfrm>
          <a:off x="230841" y="4942938"/>
          <a:ext cx="419711" cy="41971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C8C8A-FEE2-44E7-A648-64BC23717D18}">
      <dsp:nvSpPr>
        <dsp:cNvPr id="0" name=""/>
        <dsp:cNvSpPr/>
      </dsp:nvSpPr>
      <dsp:spPr>
        <a:xfrm>
          <a:off x="881393" y="477123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100000"/>
            </a:lnSpc>
            <a:spcBef>
              <a:spcPct val="0"/>
            </a:spcBef>
            <a:spcAft>
              <a:spcPct val="35000"/>
            </a:spcAft>
            <a:buNone/>
          </a:pPr>
          <a:r>
            <a:rPr lang="en-US" sz="1800" kern="1200">
              <a:latin typeface="Roboto"/>
              <a:ea typeface="Roboto"/>
              <a:cs typeface="Roboto"/>
            </a:rPr>
            <a:t>Explore the use of different regression models for </a:t>
          </a:r>
          <a:r>
            <a:rPr lang="en-US" sz="1800" b="1" kern="1200">
              <a:solidFill>
                <a:srgbClr val="FF0000"/>
              </a:solidFill>
              <a:latin typeface="Roboto"/>
              <a:ea typeface="Roboto"/>
              <a:cs typeface="Roboto"/>
            </a:rPr>
            <a:t>solubility prediction</a:t>
          </a:r>
          <a:endParaRPr lang="en-US" sz="1800" b="1" kern="1200">
            <a:solidFill>
              <a:srgbClr val="FF0000"/>
            </a:solidFill>
          </a:endParaRPr>
        </a:p>
      </dsp:txBody>
      <dsp:txXfrm>
        <a:off x="881393" y="4771238"/>
        <a:ext cx="6019118" cy="7631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0007E-0E22-4F16-AE0E-22EF57550D8F}">
      <dsp:nvSpPr>
        <dsp:cNvPr id="0" name=""/>
        <dsp:cNvSpPr/>
      </dsp:nvSpPr>
      <dsp:spPr>
        <a:xfrm>
          <a:off x="421031" y="0"/>
          <a:ext cx="5801005" cy="580100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CAE9B-30AE-46B3-A1EA-5BC1328392FB}">
      <dsp:nvSpPr>
        <dsp:cNvPr id="0" name=""/>
        <dsp:cNvSpPr/>
      </dsp:nvSpPr>
      <dsp:spPr>
        <a:xfrm>
          <a:off x="972127" y="551095"/>
          <a:ext cx="2262391" cy="22623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Roboto"/>
              <a:ea typeface="Roboto"/>
              <a:cs typeface="Roboto"/>
            </a:rPr>
            <a:t>Linear Regression </a:t>
          </a:r>
        </a:p>
      </dsp:txBody>
      <dsp:txXfrm>
        <a:off x="1082568" y="661536"/>
        <a:ext cx="2041509" cy="2041509"/>
      </dsp:txXfrm>
    </dsp:sp>
    <dsp:sp modelId="{52227657-B4DA-4FEE-A80D-E14FC279DE94}">
      <dsp:nvSpPr>
        <dsp:cNvPr id="0" name=""/>
        <dsp:cNvSpPr/>
      </dsp:nvSpPr>
      <dsp:spPr>
        <a:xfrm>
          <a:off x="3408549" y="551095"/>
          <a:ext cx="2262391" cy="22623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Roboto"/>
              <a:ea typeface="Roboto"/>
              <a:cs typeface="Roboto"/>
            </a:rPr>
            <a:t>Random Forest Regression</a:t>
          </a:r>
        </a:p>
      </dsp:txBody>
      <dsp:txXfrm>
        <a:off x="3518990" y="661536"/>
        <a:ext cx="2041509" cy="2041509"/>
      </dsp:txXfrm>
    </dsp:sp>
    <dsp:sp modelId="{B326030F-DE40-4C4F-A8EF-E1C391057D36}">
      <dsp:nvSpPr>
        <dsp:cNvPr id="0" name=""/>
        <dsp:cNvSpPr/>
      </dsp:nvSpPr>
      <dsp:spPr>
        <a:xfrm>
          <a:off x="972127" y="2987517"/>
          <a:ext cx="2262391" cy="22623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Roboto"/>
              <a:ea typeface="Roboto"/>
              <a:cs typeface="Roboto"/>
            </a:rPr>
            <a:t>Gradient Boosting Regression </a:t>
          </a:r>
        </a:p>
      </dsp:txBody>
      <dsp:txXfrm>
        <a:off x="1082568" y="3097958"/>
        <a:ext cx="2041509" cy="2041509"/>
      </dsp:txXfrm>
    </dsp:sp>
    <dsp:sp modelId="{0C120762-8CAE-4992-855A-CCE618AE5E40}">
      <dsp:nvSpPr>
        <dsp:cNvPr id="0" name=""/>
        <dsp:cNvSpPr/>
      </dsp:nvSpPr>
      <dsp:spPr>
        <a:xfrm>
          <a:off x="3408549" y="2987517"/>
          <a:ext cx="2262391" cy="22623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Roboto"/>
              <a:ea typeface="Roboto"/>
              <a:cs typeface="Roboto"/>
            </a:rPr>
            <a:t>Gaussian Process Regression</a:t>
          </a:r>
        </a:p>
      </dsp:txBody>
      <dsp:txXfrm>
        <a:off x="3518990" y="3097958"/>
        <a:ext cx="2041509" cy="204150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0T06:11:04.90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6:08:36.74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0T07:06:34.75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6:32:32.15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6:32:32.15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0T06:11:04.90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0T06:11:04.90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7T13:43:40.07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3:16:42.13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3:16:42.13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7T11:28:38.64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7T13:32:24.283"/>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7T15:21:53.465"/>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D354C-2A6D-43B8-A424-D1C6DDA4A824}" type="datetimeFigureOut">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574BA-43D3-4896-A411-1C477B6173C5}" type="slidenum">
              <a:t>‹#›</a:t>
            </a:fld>
            <a:endParaRPr lang="en-US"/>
          </a:p>
        </p:txBody>
      </p:sp>
    </p:spTree>
    <p:extLst>
      <p:ext uri="{BB962C8B-B14F-4D97-AF65-F5344CB8AC3E}">
        <p14:creationId xmlns:p14="http://schemas.microsoft.com/office/powerpoint/2010/main" val="2551382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uhao.org/post/gp_python_r/"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Van_der_Waals_radii"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Should show a more “randomised” sample? Maybe 4 or 5 molecule other than 3</a:t>
            </a:r>
          </a:p>
          <a:p>
            <a:r>
              <a:rPr lang="en-SG"/>
              <a:t>Include another picture of the summary table but truncated, count, mean std etc.</a:t>
            </a:r>
          </a:p>
          <a:p>
            <a:endParaRPr lang="en-SG"/>
          </a:p>
        </p:txBody>
      </p:sp>
      <p:sp>
        <p:nvSpPr>
          <p:cNvPr id="4" name="Slide Number Placeholder 3"/>
          <p:cNvSpPr>
            <a:spLocks noGrp="1"/>
          </p:cNvSpPr>
          <p:nvPr>
            <p:ph type="sldNum" sz="quarter" idx="5"/>
          </p:nvPr>
        </p:nvSpPr>
        <p:spPr/>
        <p:txBody>
          <a:bodyPr/>
          <a:lstStyle/>
          <a:p>
            <a:fld id="{837574BA-43D3-4896-A411-1C477B6173C5}" type="slidenum">
              <a:rPr lang="en-SG" smtClean="0"/>
              <a:t>6</a:t>
            </a:fld>
            <a:endParaRPr lang="en-SG"/>
          </a:p>
        </p:txBody>
      </p:sp>
    </p:spTree>
    <p:extLst>
      <p:ext uri="{BB962C8B-B14F-4D97-AF65-F5344CB8AC3E}">
        <p14:creationId xmlns:p14="http://schemas.microsoft.com/office/powerpoint/2010/main" val="118664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Used for comparing similarity also, </a:t>
            </a:r>
          </a:p>
        </p:txBody>
      </p:sp>
      <p:sp>
        <p:nvSpPr>
          <p:cNvPr id="4" name="Slide Number Placeholder 3"/>
          <p:cNvSpPr>
            <a:spLocks noGrp="1"/>
          </p:cNvSpPr>
          <p:nvPr>
            <p:ph type="sldNum" sz="quarter" idx="5"/>
          </p:nvPr>
        </p:nvSpPr>
        <p:spPr/>
        <p:txBody>
          <a:bodyPr/>
          <a:lstStyle/>
          <a:p>
            <a:fld id="{837574BA-43D3-4896-A411-1C477B6173C5}" type="slidenum">
              <a:rPr lang="en-SG" smtClean="0"/>
              <a:t>9</a:t>
            </a:fld>
            <a:endParaRPr lang="en-SG"/>
          </a:p>
        </p:txBody>
      </p:sp>
    </p:spTree>
    <p:extLst>
      <p:ext uri="{BB962C8B-B14F-4D97-AF65-F5344CB8AC3E}">
        <p14:creationId xmlns:p14="http://schemas.microsoft.com/office/powerpoint/2010/main" val="3017590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ZC's notes:</a:t>
            </a:r>
            <a:br>
              <a:rPr lang="en-US">
                <a:ea typeface="Calibri"/>
                <a:cs typeface="+mn-lt"/>
              </a:rPr>
            </a:br>
            <a:endParaRPr lang="en-US">
              <a:ea typeface="Calibri"/>
              <a:cs typeface="Calibri"/>
            </a:endParaRPr>
          </a:p>
          <a:p>
            <a:r>
              <a:rPr lang="en-US"/>
              <a:t>Limitations of Extended Connectivity fingerprints (ECFP), or known as Morgan fingerprint, are hashed to a vector with a fixed length. However, the vectors obtained are not only very high dimensional and sparse but also might contain bit collisions introduced by the hashing step, I.e. repeats of the same bits generated by different substructures </a:t>
            </a:r>
            <a:endParaRPr lang="en-US">
              <a:ea typeface="Calibri"/>
              <a:cs typeface="Calibri"/>
            </a:endParaRPr>
          </a:p>
          <a:p>
            <a:endParaRPr lang="en-US">
              <a:ea typeface="Calibri"/>
              <a:cs typeface="Calibri"/>
            </a:endParaRPr>
          </a:p>
          <a:p>
            <a:r>
              <a:rPr lang="en-US">
                <a:ea typeface="Calibri"/>
                <a:cs typeface="Calibri"/>
              </a:rPr>
              <a:t>Word2vec algo: learns high dimensional embeddings of words where vectors of similar words end up near in vector space</a:t>
            </a:r>
          </a:p>
          <a:p>
            <a:r>
              <a:rPr lang="en-US">
                <a:ea typeface="Calibri"/>
                <a:cs typeface="Calibri"/>
              </a:rPr>
              <a:t>Dataset used from pre-training of the mol2vec and related </a:t>
            </a:r>
            <a:r>
              <a:rPr lang="en-US" err="1">
                <a:ea typeface="Calibri"/>
                <a:cs typeface="Calibri"/>
              </a:rPr>
              <a:t>Protvec</a:t>
            </a:r>
            <a:r>
              <a:rPr lang="en-US">
                <a:ea typeface="Calibri"/>
                <a:cs typeface="Calibri"/>
              </a:rPr>
              <a:t> involved 19.9 million canonical SMILES representation. </a:t>
            </a:r>
          </a:p>
          <a:p>
            <a:r>
              <a:rPr lang="en-US">
                <a:ea typeface="Calibri"/>
                <a:cs typeface="Calibri"/>
              </a:rPr>
              <a:t>Morgan algorithm used to generate all atom identifiers at radii 0 and 1, 119 and 19831 identifiers respectively</a:t>
            </a:r>
          </a:p>
          <a:p>
            <a:r>
              <a:rPr lang="en-US">
                <a:ea typeface="Calibri"/>
                <a:cs typeface="Calibri"/>
              </a:rPr>
              <a:t>Identifiers of each atom (radius 0 followed by radius 1) were then ordered into a molecular sentence, following the atom order in the canonical SMILES (which is unique)</a:t>
            </a:r>
          </a:p>
          <a:p>
            <a:r>
              <a:rPr lang="en-US">
                <a:ea typeface="Calibri"/>
                <a:cs typeface="Calibri"/>
              </a:rPr>
              <a:t>Rare words (less than 3 times) replaced with UNSEEN string</a:t>
            </a:r>
          </a:p>
          <a:p>
            <a:r>
              <a:rPr lang="en-US">
                <a:ea typeface="Calibri"/>
                <a:cs typeface="Calibri"/>
              </a:rPr>
              <a:t>Used to train word2vec algorithm,</a:t>
            </a:r>
          </a:p>
          <a:p>
            <a:r>
              <a:rPr lang="en-US">
                <a:ea typeface="Calibri"/>
                <a:cs typeface="Calibri"/>
              </a:rPr>
              <a:t>300-dimensional embeddings generated for all combinations</a:t>
            </a:r>
          </a:p>
          <a:p>
            <a:endParaRPr lang="en-US">
              <a:ea typeface="Calibri"/>
              <a:cs typeface="Calibri"/>
            </a:endParaRPr>
          </a:p>
          <a:p>
            <a:r>
              <a:rPr lang="en-US">
                <a:ea typeface="Calibri"/>
                <a:cs typeface="Calibri"/>
              </a:rPr>
              <a:t>Vector is obtained by summing all vectors of Morgan substructures of the molecule. If unknown identifier occurs during </a:t>
            </a:r>
            <a:r>
              <a:rPr lang="en-US" err="1">
                <a:ea typeface="Calibri"/>
                <a:cs typeface="Calibri"/>
              </a:rPr>
              <a:t>featurisation</a:t>
            </a:r>
            <a:r>
              <a:rPr lang="en-US">
                <a:ea typeface="Calibri"/>
                <a:cs typeface="Calibri"/>
              </a:rPr>
              <a:t> of new data, UNSEEN vector is employed</a:t>
            </a:r>
          </a:p>
        </p:txBody>
      </p:sp>
      <p:sp>
        <p:nvSpPr>
          <p:cNvPr id="4" name="Slide Number Placeholder 3"/>
          <p:cNvSpPr>
            <a:spLocks noGrp="1"/>
          </p:cNvSpPr>
          <p:nvPr>
            <p:ph type="sldNum" sz="quarter" idx="5"/>
          </p:nvPr>
        </p:nvSpPr>
        <p:spPr/>
        <p:txBody>
          <a:bodyPr/>
          <a:lstStyle/>
          <a:p>
            <a:fld id="{837574BA-43D3-4896-A411-1C477B6173C5}" type="slidenum">
              <a:rPr lang="en-US"/>
              <a:t>11</a:t>
            </a:fld>
            <a:endParaRPr lang="en-US"/>
          </a:p>
        </p:txBody>
      </p:sp>
    </p:spTree>
    <p:extLst>
      <p:ext uri="{BB962C8B-B14F-4D97-AF65-F5344CB8AC3E}">
        <p14:creationId xmlns:p14="http://schemas.microsoft.com/office/powerpoint/2010/main" val="592196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37574BA-43D3-4896-A411-1C477B6173C5}" type="slidenum">
              <a:rPr lang="en-US"/>
              <a:t>14</a:t>
            </a:fld>
            <a:endParaRPr lang="en-US"/>
          </a:p>
        </p:txBody>
      </p:sp>
    </p:spTree>
    <p:extLst>
      <p:ext uri="{BB962C8B-B14F-4D97-AF65-F5344CB8AC3E}">
        <p14:creationId xmlns:p14="http://schemas.microsoft.com/office/powerpoint/2010/main" val="976724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837574BA-43D3-4896-A411-1C477B6173C5}" type="slidenum">
              <a:rPr lang="en-SG" smtClean="0"/>
              <a:t>19</a:t>
            </a:fld>
            <a:endParaRPr lang="en-SG"/>
          </a:p>
        </p:txBody>
      </p:sp>
    </p:spTree>
    <p:extLst>
      <p:ext uri="{BB962C8B-B14F-4D97-AF65-F5344CB8AC3E}">
        <p14:creationId xmlns:p14="http://schemas.microsoft.com/office/powerpoint/2010/main" val="3876760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nBitsPerHash</a:t>
            </a:r>
            <a:r>
              <a:rPr lang="en-US"/>
              <a:t>: If this is greater than one, each subgraph will set more than one bit. The additional bits will be generated by seeding a random number generator with the original raw bit ID and generating the appropriate number of random numbers.</a:t>
            </a:r>
          </a:p>
          <a:p>
            <a:endParaRPr lang="en-US">
              <a:cs typeface="Calibri"/>
            </a:endParaRPr>
          </a:p>
          <a:p>
            <a:r>
              <a:rPr lang="en-US"/>
              <a:t>Unlike a structural key with its pre-defined patterns, the patterns for a molecule's fingerprint are generated from the molecule itself. The fingerprinting algorithm examines the molecule and generates the following:</a:t>
            </a:r>
            <a:endParaRPr lang="en-US">
              <a:cs typeface="Calibri"/>
            </a:endParaRPr>
          </a:p>
          <a:p>
            <a:pPr marL="171450" indent="-171450">
              <a:buFont typeface="Arial"/>
              <a:buChar char="•"/>
            </a:pPr>
            <a:r>
              <a:rPr lang="en-US"/>
              <a:t>a pattern for each atom</a:t>
            </a:r>
            <a:endParaRPr lang="en-US">
              <a:cs typeface="Calibri"/>
            </a:endParaRPr>
          </a:p>
          <a:p>
            <a:pPr marL="171450" indent="-171450">
              <a:buFont typeface="Arial"/>
              <a:buChar char="•"/>
            </a:pPr>
            <a:r>
              <a:rPr lang="en-US"/>
              <a:t>a pattern representing each atom and its nearest neighbors (plus the bonds that join them)</a:t>
            </a:r>
            <a:endParaRPr lang="en-US">
              <a:cs typeface="Calibri"/>
            </a:endParaRPr>
          </a:p>
          <a:p>
            <a:pPr marL="171450" indent="-171450">
              <a:buFont typeface="Arial"/>
              <a:buChar char="•"/>
            </a:pPr>
            <a:r>
              <a:rPr lang="en-US"/>
              <a:t>a pattern representing each group of atoms and bonds connected by paths up to 2 bonds long</a:t>
            </a:r>
            <a:endParaRPr lang="en-US">
              <a:cs typeface="Calibri"/>
            </a:endParaRPr>
          </a:p>
          <a:p>
            <a:pPr marL="171450" indent="-171450">
              <a:buFont typeface="Arial"/>
              <a:buChar char="•"/>
            </a:pPr>
            <a:r>
              <a:rPr lang="en-US"/>
              <a:t>... atoms and bonds connected by paths up to 3 bonds long</a:t>
            </a:r>
            <a:endParaRPr lang="en-US">
              <a:cs typeface="Calibri"/>
            </a:endParaRPr>
          </a:p>
          <a:p>
            <a:pPr marL="171450" indent="-171450">
              <a:buFont typeface="Arial"/>
              <a:buChar char="•"/>
            </a:pPr>
            <a:r>
              <a:rPr lang="en-US"/>
              <a:t>... continuing, with paths up to 4, 5, 6, and 7 bonds long.</a:t>
            </a:r>
            <a:endParaRPr lang="en-US">
              <a:cs typeface="Calibri"/>
            </a:endParaRPr>
          </a:p>
          <a:p>
            <a:r>
              <a:rPr lang="en-US"/>
              <a:t>For example, the molecule </a:t>
            </a:r>
            <a:r>
              <a:rPr lang="en-US" b="1"/>
              <a:t>OC=CN</a:t>
            </a:r>
            <a:r>
              <a:rPr lang="en-US"/>
              <a:t> would generate the following patterns:</a:t>
            </a:r>
            <a:endParaRPr lang="en-US">
              <a:cs typeface="Calibri"/>
            </a:endParaRPr>
          </a:p>
          <a:p>
            <a:r>
              <a:rPr lang="en-US" i="1"/>
              <a:t>0-bond paths:</a:t>
            </a:r>
            <a:endParaRPr lang="en-US"/>
          </a:p>
          <a:p>
            <a:r>
              <a:rPr lang="en-US"/>
              <a:t>  </a:t>
            </a:r>
            <a:r>
              <a:rPr lang="en-US" b="1"/>
              <a:t>C</a:t>
            </a:r>
            <a:endParaRPr lang="en-US"/>
          </a:p>
          <a:p>
            <a:r>
              <a:rPr lang="en-US"/>
              <a:t>  </a:t>
            </a:r>
            <a:r>
              <a:rPr lang="en-US" b="1"/>
              <a:t>O</a:t>
            </a:r>
            <a:endParaRPr lang="en-US"/>
          </a:p>
          <a:p>
            <a:r>
              <a:rPr lang="en-US"/>
              <a:t>  </a:t>
            </a:r>
            <a:r>
              <a:rPr lang="en-US" b="1"/>
              <a:t>N</a:t>
            </a:r>
            <a:endParaRPr lang="en-US"/>
          </a:p>
          <a:p>
            <a:r>
              <a:rPr lang="en-US" i="1"/>
              <a:t>1-bond paths:</a:t>
            </a:r>
            <a:endParaRPr lang="en-US"/>
          </a:p>
          <a:p>
            <a:r>
              <a:rPr lang="en-US"/>
              <a:t>  </a:t>
            </a:r>
            <a:r>
              <a:rPr lang="en-US" b="1"/>
              <a:t>OC</a:t>
            </a:r>
            <a:endParaRPr lang="en-US"/>
          </a:p>
          <a:p>
            <a:r>
              <a:rPr lang="en-US"/>
              <a:t>  </a:t>
            </a:r>
            <a:r>
              <a:rPr lang="en-US" b="1"/>
              <a:t>C=C</a:t>
            </a:r>
            <a:endParaRPr lang="en-US"/>
          </a:p>
          <a:p>
            <a:r>
              <a:rPr lang="en-US"/>
              <a:t>  </a:t>
            </a:r>
            <a:r>
              <a:rPr lang="en-US" b="1"/>
              <a:t>CN</a:t>
            </a:r>
            <a:endParaRPr lang="en-US"/>
          </a:p>
          <a:p>
            <a:r>
              <a:rPr lang="en-US" i="1"/>
              <a:t>2-bond paths:</a:t>
            </a:r>
            <a:endParaRPr lang="en-US"/>
          </a:p>
          <a:p>
            <a:r>
              <a:rPr lang="en-US"/>
              <a:t>  </a:t>
            </a:r>
            <a:r>
              <a:rPr lang="en-US" b="1"/>
              <a:t>OC=C</a:t>
            </a:r>
            <a:endParaRPr lang="en-US"/>
          </a:p>
          <a:p>
            <a:r>
              <a:rPr lang="en-US"/>
              <a:t>  </a:t>
            </a:r>
            <a:r>
              <a:rPr lang="en-US" b="1"/>
              <a:t>C=CN</a:t>
            </a:r>
            <a:endParaRPr lang="en-US"/>
          </a:p>
          <a:p>
            <a:r>
              <a:rPr lang="en-US" i="1"/>
              <a:t>3-bond paths:</a:t>
            </a:r>
            <a:endParaRPr lang="en-US"/>
          </a:p>
          <a:p>
            <a:r>
              <a:rPr lang="en-US"/>
              <a:t>  </a:t>
            </a:r>
            <a:r>
              <a:rPr lang="en-US" b="1"/>
              <a:t>OC=CN</a:t>
            </a:r>
            <a:endParaRPr lang="en-US"/>
          </a:p>
          <a:p>
            <a:r>
              <a:rPr lang="en-US"/>
              <a:t>The list of patterns produced is exhaustive: </a:t>
            </a:r>
            <a:r>
              <a:rPr lang="en-US" i="1"/>
              <a:t>Every</a:t>
            </a:r>
            <a:r>
              <a:rPr lang="en-US"/>
              <a:t> pattern in the molecule, up to the pathlength limit, is generated. For all practical purposes, the number of patterns one might encounter by this exhaustive search is infinite, but the number produced for any </a:t>
            </a:r>
            <a:r>
              <a:rPr lang="en-US" i="1"/>
              <a:t>particular</a:t>
            </a:r>
            <a:r>
              <a:rPr lang="en-US"/>
              <a:t> molecule can be easily handled by a computer.</a:t>
            </a:r>
            <a:endParaRPr lang="en-US">
              <a:cs typeface="Calibri"/>
            </a:endParaRPr>
          </a:p>
          <a:p>
            <a:endParaRPr lang="en-US"/>
          </a:p>
          <a:p>
            <a:r>
              <a:rPr lang="en-US"/>
              <a:t>Because there is no pre-defined set of patterns, and because the number of possible patterns is so huge, it is not possible to assign a particular bit to each pattern as we did with structural keys. Instead, each pattern serves as a seed to a pseudo-random number generator (it is "hashed"), the output of which is a set of bits (typically 4 or 5 bits per pattern); the set of bits thus produced is added (with a logical OR) to the fingerprint.</a:t>
            </a:r>
            <a:endParaRPr lang="en-US">
              <a:cs typeface="Calibri" panose="020F0502020204030204"/>
            </a:endParaRPr>
          </a:p>
          <a:p>
            <a:endParaRPr lang="en-US"/>
          </a:p>
          <a:p>
            <a:r>
              <a:rPr lang="en-US"/>
              <a:t>Note that because each set of bits is produced by a pseudo-random generator, it is likely that sets will overlap. For example, suppose we are in the middle of generating a fingerprint, and it happens that 1/4 of the bits are already set. If the next pattern generates a set containing 5 bits, the probability that all 5 bits will be unique is (3/4)5, or about 24%. Likewise, the probability that all 5 bits will </a:t>
            </a:r>
            <a:r>
              <a:rPr lang="en-US" i="1"/>
              <a:t>not</a:t>
            </a:r>
            <a:r>
              <a:rPr lang="en-US"/>
              <a:t> be unique are (1/4)5, or about 0.1%.</a:t>
            </a:r>
            <a:endParaRPr lang="en-US">
              <a:cs typeface="Calibri"/>
            </a:endParaRPr>
          </a:p>
          <a:p>
            <a:endParaRPr lang="en-US"/>
          </a:p>
          <a:p>
            <a:r>
              <a:rPr lang="en-US"/>
              <a:t>In spite of the difference between the meaning of a fingerprint's bits and a structural key's bits, fingerprints share an important feature with structural keys: If a pattern is a substructure of a molecule,</a:t>
            </a:r>
            <a:r>
              <a:rPr lang="en-US" i="1"/>
              <a:t> every bit that is set in the pattern's fingerprint will be set in the molecule's fingerprint.</a:t>
            </a:r>
            <a:r>
              <a:rPr lang="en-US"/>
              <a:t> This means that, like structural keys, we can use simple </a:t>
            </a:r>
            <a:r>
              <a:rPr lang="en-US" err="1"/>
              <a:t>boolean</a:t>
            </a:r>
            <a:r>
              <a:rPr lang="en-US"/>
              <a:t> operations on fingerprints to screen molecules as we search a database, making a fingerprint comparison an extremely fast screen for substructure searching.</a:t>
            </a:r>
            <a:endParaRPr lang="en-US">
              <a:cs typeface="Calibri"/>
            </a:endParaRPr>
          </a:p>
          <a:p>
            <a:endParaRPr lang="en-US"/>
          </a:p>
          <a:p>
            <a:r>
              <a:rPr lang="en-US"/>
              <a:t>The best way to think of the bits of a fingerprint is as "shared" among an unknown but very large number of patterns. Each pattern generates its particular set of bits; so long as at least one of those bits is unique (not shared with any other pattern present in the molecule), we can tell if the pattern is present or not. A structural key indicates with certainty that a particular pattern is present or absent. Fingerprints are not so definite: if a fingerprint indicates a pattern is missing then it certainly is, but it can only indicate a pattern's presence with some probability. Although a fingerprint doesn't indicate with 100% certainty that a particular pattern is present, it contains far more patterns total than a structural key, the net result being that a fingerprint is a far better screen than a structural key in almost all situations.</a:t>
            </a:r>
            <a:endParaRPr lang="en-US">
              <a:cs typeface="Calibri" panose="020F0502020204030204"/>
            </a:endParaRPr>
          </a:p>
          <a:p>
            <a:endParaRPr lang="en-US"/>
          </a:p>
          <a:p>
            <a:r>
              <a:rPr lang="en-US"/>
              <a:t>Fingerprints have several advantages over structural keys:</a:t>
            </a:r>
            <a:endParaRPr lang="en-US">
              <a:cs typeface="Calibri" panose="020F0502020204030204"/>
            </a:endParaRPr>
          </a:p>
          <a:p>
            <a:pPr marL="171450" indent="-171450">
              <a:buFont typeface="Arial"/>
              <a:buChar char="•"/>
            </a:pPr>
            <a:r>
              <a:rPr lang="en-US"/>
              <a:t>Since fingerprints have no pre-defined set of patterns, one fingerprinting system serves all databases and all types of queries.</a:t>
            </a:r>
            <a:endParaRPr lang="en-US">
              <a:cs typeface="Calibri" panose="020F0502020204030204"/>
            </a:endParaRPr>
          </a:p>
          <a:p>
            <a:pPr marL="171450" indent="-171450">
              <a:buFont typeface="Arial"/>
              <a:buChar char="•"/>
            </a:pPr>
            <a:r>
              <a:rPr lang="en-US"/>
              <a:t>More effective use is made of the bitmap. Structural keys are usually very "sparse" (mostly zeros) since a typical molecule has very few of the patterns that the structural key's bits represent. Although a mathematical analysis of fingerprint density is beyond the scope of this introduction, it turns out that fingerprints can be relatively "dense" (20-40% ones) without losing specificity. The result is that a fingerprint can be much smaller than a structural key with the same discriminating power.</a:t>
            </a:r>
            <a:endParaRPr lang="en-US">
              <a:cs typeface="Calibri" panose="020F0502020204030204"/>
            </a:endParaRPr>
          </a:p>
          <a:p>
            <a:pPr marL="171450" indent="-171450">
              <a:buFont typeface="Arial"/>
              <a:buChar char="•"/>
            </a:pPr>
            <a:r>
              <a:rPr lang="en-US"/>
              <a:t>The patterns that go into a fingerprint are highly overlapped - except for "lone atoms", each pattern shares portions of itself with at least one other pattern (the example above illustrates this). The result is that the more complex a molecule gets, the more accurately its fingerprint characterizes it.</a:t>
            </a:r>
            <a:endParaRPr lang="en-US">
              <a:cs typeface="Calibri"/>
            </a:endParaRPr>
          </a:p>
          <a:p>
            <a:endParaRPr lang="en-US">
              <a:cs typeface="Calibri"/>
            </a:endParaRPr>
          </a:p>
          <a:p>
            <a:r>
              <a:rPr lang="en-US">
                <a:cs typeface="Calibri"/>
              </a:rPr>
              <a:t>FOLDING</a:t>
            </a:r>
          </a:p>
          <a:p>
            <a:endParaRPr lang="en-US">
              <a:cs typeface="Calibri"/>
            </a:endParaRPr>
          </a:p>
          <a:p>
            <a:pPr algn="l"/>
            <a:r>
              <a:rPr lang="en-SG" b="0" i="0" u="none" strike="noStrike">
                <a:solidFill>
                  <a:srgbClr val="666666"/>
                </a:solidFill>
                <a:effectLst/>
                <a:latin typeface="verdana" panose="020B0604030504040204" pitchFamily="34" charset="0"/>
              </a:rPr>
              <a:t>The next evolutionary step in screening was the concept of </a:t>
            </a:r>
            <a:r>
              <a:rPr lang="en-SG" b="0" i="1" u="none" strike="noStrike">
                <a:solidFill>
                  <a:srgbClr val="666666"/>
                </a:solidFill>
                <a:effectLst/>
                <a:latin typeface="verdana" panose="020B0604030504040204" pitchFamily="34" charset="0"/>
              </a:rPr>
              <a:t>folding</a:t>
            </a:r>
            <a:r>
              <a:rPr lang="en-SG" b="0" i="0" u="none" strike="noStrike">
                <a:solidFill>
                  <a:srgbClr val="666666"/>
                </a:solidFill>
                <a:effectLst/>
                <a:latin typeface="verdana" panose="020B0604030504040204" pitchFamily="34" charset="0"/>
              </a:rPr>
              <a:t> a fingerprint to increase information density.</a:t>
            </a:r>
          </a:p>
          <a:p>
            <a:pPr algn="l"/>
            <a:endParaRPr lang="en-SG" b="0" i="0" u="none" strike="noStrike">
              <a:solidFill>
                <a:srgbClr val="666666"/>
              </a:solidFill>
              <a:effectLst/>
              <a:latin typeface="verdana" panose="020B0604030504040204" pitchFamily="34" charset="0"/>
            </a:endParaRPr>
          </a:p>
          <a:p>
            <a:pPr algn="l"/>
            <a:r>
              <a:rPr lang="en-SG" b="0" i="0" u="none" strike="noStrike">
                <a:solidFill>
                  <a:srgbClr val="666666"/>
                </a:solidFill>
                <a:effectLst/>
                <a:latin typeface="verdana" panose="020B0604030504040204" pitchFamily="34" charset="0"/>
              </a:rPr>
              <a:t>In the discussion above we mentioned the </a:t>
            </a:r>
            <a:r>
              <a:rPr lang="en-SG" b="0" i="1" u="none" strike="noStrike">
                <a:solidFill>
                  <a:srgbClr val="666666"/>
                </a:solidFill>
                <a:effectLst/>
                <a:latin typeface="verdana" panose="020B0604030504040204" pitchFamily="34" charset="0"/>
              </a:rPr>
              <a:t>sparseness</a:t>
            </a:r>
            <a:r>
              <a:rPr lang="en-SG" b="0" i="0" u="none" strike="noStrike">
                <a:solidFill>
                  <a:srgbClr val="666666"/>
                </a:solidFill>
                <a:effectLst/>
                <a:latin typeface="verdana" panose="020B0604030504040204" pitchFamily="34" charset="0"/>
              </a:rPr>
              <a:t> of a fingerprint, which is directly related to its </a:t>
            </a:r>
            <a:r>
              <a:rPr lang="en-SG" b="0" i="1" u="none" strike="noStrike">
                <a:solidFill>
                  <a:srgbClr val="666666"/>
                </a:solidFill>
                <a:effectLst/>
                <a:latin typeface="verdana" panose="020B0604030504040204" pitchFamily="34" charset="0"/>
              </a:rPr>
              <a:t>information density</a:t>
            </a:r>
            <a:r>
              <a:rPr lang="en-SG" b="0" i="0" u="none" strike="noStrike">
                <a:solidFill>
                  <a:srgbClr val="666666"/>
                </a:solidFill>
                <a:effectLst/>
                <a:latin typeface="verdana" panose="020B0604030504040204" pitchFamily="34" charset="0"/>
              </a:rPr>
              <a:t>. A fingerprint's information density can be thought of as the ratio how much information it actually holds to how much it could hold. As a practical definition, we measure the </a:t>
            </a:r>
            <a:r>
              <a:rPr lang="en-SG" b="0" i="1" u="none" strike="noStrike">
                <a:solidFill>
                  <a:srgbClr val="666666"/>
                </a:solidFill>
                <a:effectLst/>
                <a:latin typeface="verdana" panose="020B0604030504040204" pitchFamily="34" charset="0"/>
              </a:rPr>
              <a:t>bit density</a:t>
            </a:r>
            <a:r>
              <a:rPr lang="en-SG" b="0" i="0" u="none" strike="noStrike">
                <a:solidFill>
                  <a:srgbClr val="666666"/>
                </a:solidFill>
                <a:effectLst/>
                <a:latin typeface="verdana" panose="020B0604030504040204" pitchFamily="34" charset="0"/>
              </a:rPr>
              <a:t>, the ratio of "on" bits to the total number of bits (e.g. the bit density of "11000000" is 0.25).</a:t>
            </a:r>
          </a:p>
          <a:p>
            <a:pPr algn="l"/>
            <a:endParaRPr lang="en-SG" b="0" i="0" u="none" strike="noStrike">
              <a:solidFill>
                <a:srgbClr val="666666"/>
              </a:solidFill>
              <a:effectLst/>
              <a:latin typeface="verdana" panose="020B0604030504040204" pitchFamily="34" charset="0"/>
            </a:endParaRPr>
          </a:p>
          <a:p>
            <a:pPr algn="l"/>
            <a:r>
              <a:rPr lang="en-SG" b="0" i="0" u="none" strike="noStrike">
                <a:solidFill>
                  <a:srgbClr val="666666"/>
                </a:solidFill>
                <a:effectLst/>
                <a:latin typeface="verdana" panose="020B0604030504040204" pitchFamily="34" charset="0"/>
              </a:rPr>
              <a:t>Fingerprints for small molecules and "featureless" molecules (such as </a:t>
            </a:r>
            <a:r>
              <a:rPr lang="en-SG" b="1" i="0" u="none" strike="noStrike">
                <a:solidFill>
                  <a:srgbClr val="666666"/>
                </a:solidFill>
                <a:effectLst/>
                <a:latin typeface="verdana" panose="020B0604030504040204" pitchFamily="34" charset="0"/>
              </a:rPr>
              <a:t>CH4</a:t>
            </a:r>
            <a:r>
              <a:rPr lang="en-SG" b="0" i="0" u="none" strike="noStrike">
                <a:solidFill>
                  <a:srgbClr val="666666"/>
                </a:solidFill>
                <a:effectLst/>
                <a:latin typeface="verdana" panose="020B0604030504040204" pitchFamily="34" charset="0"/>
              </a:rPr>
              <a:t> or </a:t>
            </a:r>
            <a:r>
              <a:rPr lang="en-SG" b="1" i="0" u="none" strike="noStrike">
                <a:solidFill>
                  <a:srgbClr val="666666"/>
                </a:solidFill>
                <a:effectLst/>
                <a:latin typeface="verdana" panose="020B0604030504040204" pitchFamily="34" charset="0"/>
              </a:rPr>
              <a:t>C40H82</a:t>
            </a:r>
            <a:r>
              <a:rPr lang="en-SG" b="0" i="0" u="none" strike="noStrike">
                <a:solidFill>
                  <a:srgbClr val="666666"/>
                </a:solidFill>
                <a:effectLst/>
                <a:latin typeface="verdana" panose="020B0604030504040204" pitchFamily="34" charset="0"/>
              </a:rPr>
              <a:t>) have less information in them than those for large or "rich" molecules. But the fingerprinting mechanisms discussed so far require a fixed fingerprint size for all molecules. If we choose to use small fingerprints, the fingerprint of large or complex molecules will be "black" - nearly all ones - and will not discriminate well (there is more information than the fingerprint can hold). On the other hand, if we use very large fingerprints, most molecules' fingerprints will be "white" - nearly all zeros - and will waste space. In both cases we have low information density; the "black" fingerprint because it is too dense and the "white" one because it is too sparse.</a:t>
            </a:r>
          </a:p>
          <a:p>
            <a:pPr algn="l"/>
            <a:endParaRPr lang="en-SG" b="0" i="0" u="none" strike="noStrike">
              <a:solidFill>
                <a:srgbClr val="666666"/>
              </a:solidFill>
              <a:effectLst/>
              <a:latin typeface="verdana" panose="020B0604030504040204" pitchFamily="34" charset="0"/>
            </a:endParaRPr>
          </a:p>
          <a:p>
            <a:pPr algn="l"/>
            <a:r>
              <a:rPr lang="en-SG" b="0" i="0" u="none" strike="noStrike">
                <a:solidFill>
                  <a:srgbClr val="666666"/>
                </a:solidFill>
                <a:effectLst/>
                <a:latin typeface="verdana" panose="020B0604030504040204" pitchFamily="34" charset="0"/>
              </a:rPr>
              <a:t>Ideally, we would like to choose a particular discriminatory power (e.g. "For a typical pattern, 98% of the database is screened out by the pattern's fingerprint") and compute the fingerprint density needed to achieve that discriminatory power on a case-by-case basis. Although we can not actually do this, the process of "folding" achieves nearly the same performance and size as the "ideal" case.</a:t>
            </a:r>
          </a:p>
          <a:p>
            <a:pPr algn="l"/>
            <a:endParaRPr lang="en-SG" b="0" i="0" u="none" strike="noStrike">
              <a:solidFill>
                <a:srgbClr val="666666"/>
              </a:solidFill>
              <a:effectLst/>
              <a:latin typeface="verdana" panose="020B0604030504040204" pitchFamily="34" charset="0"/>
            </a:endParaRPr>
          </a:p>
          <a:p>
            <a:pPr algn="l"/>
            <a:r>
              <a:rPr lang="en-SG" b="0" i="0" u="none" strike="noStrike">
                <a:solidFill>
                  <a:srgbClr val="666666"/>
                </a:solidFill>
                <a:effectLst/>
                <a:latin typeface="verdana" panose="020B0604030504040204" pitchFamily="34" charset="0"/>
              </a:rPr>
              <a:t>The folding process begins with a fixed fingerprint size that is quite large - large enough to accurately represent any molecule we expect to encounter. The fingerprint is then </a:t>
            </a:r>
            <a:r>
              <a:rPr lang="en-SG" b="0" i="1" u="none" strike="noStrike">
                <a:solidFill>
                  <a:srgbClr val="666666"/>
                </a:solidFill>
                <a:effectLst/>
                <a:latin typeface="verdana" panose="020B0604030504040204" pitchFamily="34" charset="0"/>
              </a:rPr>
              <a:t>folded</a:t>
            </a:r>
            <a:r>
              <a:rPr lang="en-SG" b="0" i="0" u="none" strike="noStrike">
                <a:solidFill>
                  <a:srgbClr val="666666"/>
                </a:solidFill>
                <a:effectLst/>
                <a:latin typeface="verdana" panose="020B0604030504040204" pitchFamily="34" charset="0"/>
              </a:rPr>
              <a:t>: we divide it into two equal halves then combine the two halves using a logical OR. The result is a shorter fingerprint with a higher bit density. We can repeatedly fold the fingerprint until the desired information density (called the </a:t>
            </a:r>
            <a:r>
              <a:rPr lang="en-SG" b="0" i="1" u="none" strike="noStrike">
                <a:solidFill>
                  <a:srgbClr val="666666"/>
                </a:solidFill>
                <a:effectLst/>
                <a:latin typeface="verdana" panose="020B0604030504040204" pitchFamily="34" charset="0"/>
              </a:rPr>
              <a:t>minimum density</a:t>
            </a:r>
            <a:r>
              <a:rPr lang="en-SG" b="0" i="0" u="none" strike="noStrike">
                <a:solidFill>
                  <a:srgbClr val="666666"/>
                </a:solidFill>
                <a:effectLst/>
                <a:latin typeface="verdana" panose="020B0604030504040204" pitchFamily="34" charset="0"/>
              </a:rPr>
              <a:t>) is reached or exceeded.</a:t>
            </a:r>
          </a:p>
          <a:p>
            <a:pPr algn="l"/>
            <a:endParaRPr lang="en-SG" b="0" i="0" u="none" strike="noStrike">
              <a:solidFill>
                <a:srgbClr val="666666"/>
              </a:solidFill>
              <a:effectLst/>
              <a:latin typeface="verdana" panose="020B0604030504040204" pitchFamily="34" charset="0"/>
            </a:endParaRPr>
          </a:p>
          <a:p>
            <a:pPr algn="l"/>
            <a:r>
              <a:rPr lang="en-SG" b="0" i="0" u="none" strike="noStrike">
                <a:solidFill>
                  <a:srgbClr val="666666"/>
                </a:solidFill>
                <a:effectLst/>
                <a:latin typeface="verdana" panose="020B0604030504040204" pitchFamily="34" charset="0"/>
              </a:rPr>
              <a:t>As long as two fingerprints are the same size (even if created with different sizes), they are compatible. To see why, consider the fingerprints of a pattern P and a molecule M. If the screen is initially positive (e.g. all bits in the P's fingerprints are also in M's) then the same will be true after folding. On the other hand, a negative screen (at least one bit in P's fingerprint is not in M's) might be converted to a positive screen after folding. But this is ok - converting "correct negative" to a "false positive" doesn't violate the rules of screening: a screen is only required to say </a:t>
            </a:r>
            <a:r>
              <a:rPr lang="en-SG" b="1" i="0" u="none" strike="noStrike">
                <a:solidFill>
                  <a:srgbClr val="666666"/>
                </a:solidFill>
                <a:effectLst/>
                <a:latin typeface="verdana" panose="020B0604030504040204" pitchFamily="34" charset="0"/>
              </a:rPr>
              <a:t>P «in» M</a:t>
            </a:r>
            <a:r>
              <a:rPr lang="en-SG" b="0" i="0" u="none" strike="noStrike">
                <a:solidFill>
                  <a:srgbClr val="666666"/>
                </a:solidFill>
                <a:effectLst/>
                <a:latin typeface="verdana" panose="020B0604030504040204" pitchFamily="34" charset="0"/>
              </a:rPr>
              <a:t> with 100% reliability. With each fold, we increase the chances of a false positive but save half of the space needed to store the fingerprint.</a:t>
            </a:r>
          </a:p>
          <a:p>
            <a:pPr algn="l"/>
            <a:endParaRPr lang="en-SG" b="0" i="0" u="none" strike="noStrike">
              <a:solidFill>
                <a:srgbClr val="666666"/>
              </a:solidFill>
              <a:effectLst/>
              <a:latin typeface="verdana" panose="020B0604030504040204" pitchFamily="34" charset="0"/>
            </a:endParaRPr>
          </a:p>
          <a:p>
            <a:pPr algn="l"/>
            <a:r>
              <a:rPr lang="en-SG" b="0" i="0" u="none" strike="noStrike">
                <a:solidFill>
                  <a:srgbClr val="666666"/>
                </a:solidFill>
                <a:effectLst/>
                <a:latin typeface="verdana" panose="020B0604030504040204" pitchFamily="34" charset="0"/>
              </a:rPr>
              <a:t>Fingerprint folding allows us to optimize the information density in a set of fingerprints, thus optimizing screening speed. Rather than choosing one fingerprint size for the entire database, we choose the size of each molecule's fingerprint individually, according to the complexity of the molecule and the desired success rate of the screening process. In most real databases, optimizing the information density greatly reduces the amount of data stored, and increases the screening speed correspondingly.</a:t>
            </a:r>
          </a:p>
          <a:p>
            <a:endParaRPr lang="en-US">
              <a:cs typeface="Calibri"/>
            </a:endParaRPr>
          </a:p>
        </p:txBody>
      </p:sp>
      <p:sp>
        <p:nvSpPr>
          <p:cNvPr id="4" name="Slide Number Placeholder 3"/>
          <p:cNvSpPr>
            <a:spLocks noGrp="1"/>
          </p:cNvSpPr>
          <p:nvPr>
            <p:ph type="sldNum" sz="quarter" idx="5"/>
          </p:nvPr>
        </p:nvSpPr>
        <p:spPr/>
        <p:txBody>
          <a:bodyPr/>
          <a:lstStyle/>
          <a:p>
            <a:fld id="{837574BA-43D3-4896-A411-1C477B6173C5}" type="slidenum">
              <a:t>31</a:t>
            </a:fld>
            <a:endParaRPr lang="en-US"/>
          </a:p>
        </p:txBody>
      </p:sp>
    </p:spTree>
    <p:extLst>
      <p:ext uri="{BB962C8B-B14F-4D97-AF65-F5344CB8AC3E}">
        <p14:creationId xmlns:p14="http://schemas.microsoft.com/office/powerpoint/2010/main" val="147309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choose an atom in the molecule and take note of:</a:t>
            </a:r>
          </a:p>
          <a:p>
            <a:endParaRPr lang="en-SG"/>
          </a:p>
          <a:p>
            <a:r>
              <a:rPr lang="en-SG"/>
              <a:t>number of nearest-neighbour non-hydrogen atoms</a:t>
            </a:r>
          </a:p>
          <a:p>
            <a:r>
              <a:rPr lang="en-SG"/>
              <a:t>number of bonds attached to the atom (not including bonds to hydrogens)</a:t>
            </a:r>
          </a:p>
          <a:p>
            <a:r>
              <a:rPr lang="en-SG"/>
              <a:t>atomic number</a:t>
            </a:r>
          </a:p>
          <a:p>
            <a:r>
              <a:rPr lang="en-SG"/>
              <a:t>atomic mass</a:t>
            </a:r>
          </a:p>
          <a:p>
            <a:r>
              <a:rPr lang="en-SG"/>
              <a:t>number of hydrogens connected to the atom</a:t>
            </a:r>
          </a:p>
          <a:p>
            <a:r>
              <a:rPr lang="en-SG"/>
              <a:t>is the atom in a ring (1) or not (0)?</a:t>
            </a:r>
          </a:p>
          <a:p>
            <a:r>
              <a:rPr lang="en-SG"/>
              <a:t>These values form the Daylight atomic invariants rule.</a:t>
            </a:r>
          </a:p>
          <a:p>
            <a:endParaRPr lang="en-SG"/>
          </a:p>
          <a:p>
            <a:r>
              <a:rPr lang="en-SG"/>
              <a:t>These values are hashed into an integer. This process is repeated for each atom until all atoms have been assigned a hashed integer value. As an example, this is the result of this process on this arbitrary molecule:</a:t>
            </a:r>
          </a:p>
          <a:p>
            <a:endParaRPr lang="en-SG"/>
          </a:p>
          <a:p>
            <a:r>
              <a:rPr lang="en-SG"/>
              <a:t>Iteration carried out from first, then second nearest then third nearest neighbours</a:t>
            </a:r>
          </a:p>
          <a:p>
            <a:r>
              <a:rPr lang="en-SG"/>
              <a:t>Duplicate substructures are removed</a:t>
            </a:r>
          </a:p>
          <a:p>
            <a:r>
              <a:rPr lang="en-SG"/>
              <a:t>An array of atom identifiers from each iteration with duplicated removed is then folded to a 2048 bit vector using a hashing algorithm</a:t>
            </a:r>
          </a:p>
        </p:txBody>
      </p:sp>
      <p:sp>
        <p:nvSpPr>
          <p:cNvPr id="4" name="Slide Number Placeholder 3"/>
          <p:cNvSpPr>
            <a:spLocks noGrp="1"/>
          </p:cNvSpPr>
          <p:nvPr>
            <p:ph type="sldNum" sz="quarter" idx="5"/>
          </p:nvPr>
        </p:nvSpPr>
        <p:spPr/>
        <p:txBody>
          <a:bodyPr/>
          <a:lstStyle/>
          <a:p>
            <a:fld id="{837574BA-43D3-4896-A411-1C477B6173C5}" type="slidenum">
              <a:rPr lang="en-SG" smtClean="0"/>
              <a:t>32</a:t>
            </a:fld>
            <a:endParaRPr lang="en-SG"/>
          </a:p>
        </p:txBody>
      </p:sp>
    </p:spTree>
    <p:extLst>
      <p:ext uri="{BB962C8B-B14F-4D97-AF65-F5344CB8AC3E}">
        <p14:creationId xmlns:p14="http://schemas.microsoft.com/office/powerpoint/2010/main" val="128458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Implementing Gaussian Process in Python and R · Hao Zhu (zhuhao.org)</a:t>
            </a:r>
            <a:endParaRPr lang="en-US"/>
          </a:p>
        </p:txBody>
      </p:sp>
      <p:sp>
        <p:nvSpPr>
          <p:cNvPr id="4" name="Slide Number Placeholder 3"/>
          <p:cNvSpPr>
            <a:spLocks noGrp="1"/>
          </p:cNvSpPr>
          <p:nvPr>
            <p:ph type="sldNum" sz="quarter" idx="5"/>
          </p:nvPr>
        </p:nvSpPr>
        <p:spPr/>
        <p:txBody>
          <a:bodyPr/>
          <a:lstStyle/>
          <a:p>
            <a:fld id="{837574BA-43D3-4896-A411-1C477B6173C5}" type="slidenum">
              <a:rPr lang="en-US"/>
              <a:t>33</a:t>
            </a:fld>
            <a:endParaRPr lang="en-US"/>
          </a:p>
        </p:txBody>
      </p:sp>
    </p:spTree>
    <p:extLst>
      <p:ext uri="{BB962C8B-B14F-4D97-AF65-F5344CB8AC3E}">
        <p14:creationId xmlns:p14="http://schemas.microsoft.com/office/powerpoint/2010/main" val="1231286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FP densityMorgan1: radius 1 </a:t>
            </a:r>
            <a:r>
              <a:rPr lang="en-US" err="1">
                <a:ea typeface="Calibri"/>
                <a:cs typeface="Calibri"/>
              </a:rPr>
              <a:t>morgan</a:t>
            </a:r>
            <a:r>
              <a:rPr lang="en-US">
                <a:ea typeface="Calibri"/>
                <a:cs typeface="Calibri"/>
              </a:rPr>
              <a:t> fingerprint density</a:t>
            </a:r>
          </a:p>
          <a:p>
            <a:r>
              <a:rPr lang="en-US" err="1">
                <a:ea typeface="Calibri"/>
                <a:cs typeface="Calibri"/>
              </a:rPr>
              <a:t>Molwt</a:t>
            </a:r>
            <a:r>
              <a:rPr lang="en-US">
                <a:ea typeface="Calibri"/>
                <a:cs typeface="Calibri"/>
              </a:rPr>
              <a:t> is average, exact mol weight is exact</a:t>
            </a:r>
          </a:p>
          <a:p>
            <a:endParaRPr lang="en-US">
              <a:ea typeface="Calibri"/>
              <a:cs typeface="Calibri"/>
            </a:endParaRPr>
          </a:p>
          <a:p>
            <a:r>
              <a:rPr lang="en-US">
                <a:ea typeface="Calibri"/>
                <a:cs typeface="Calibri"/>
              </a:rPr>
              <a:t>ASA: </a:t>
            </a:r>
            <a:r>
              <a:rPr lang="en-US" err="1">
                <a:ea typeface="Calibri"/>
                <a:cs typeface="Calibri"/>
              </a:rPr>
              <a:t>accessibile</a:t>
            </a:r>
            <a:r>
              <a:rPr lang="en-US">
                <a:ea typeface="Calibri"/>
                <a:cs typeface="Calibri"/>
              </a:rPr>
              <a:t> surface area for a solvent around a molecule, slightly bigger than van der </a:t>
            </a:r>
            <a:r>
              <a:rPr lang="en-US" err="1">
                <a:ea typeface="Calibri"/>
                <a:cs typeface="Calibri"/>
              </a:rPr>
              <a:t>waals</a:t>
            </a:r>
            <a:r>
              <a:rPr lang="en-US">
                <a:ea typeface="Calibri"/>
                <a:cs typeface="Calibri"/>
              </a:rPr>
              <a:t> surface in general</a:t>
            </a:r>
          </a:p>
          <a:p>
            <a:r>
              <a:rPr lang="en-US">
                <a:ea typeface="Calibri"/>
                <a:cs typeface="Calibri"/>
              </a:rPr>
              <a:t>Van der </a:t>
            </a:r>
            <a:r>
              <a:rPr lang="en-US" err="1">
                <a:ea typeface="Calibri"/>
                <a:cs typeface="Calibri"/>
              </a:rPr>
              <a:t>waals</a:t>
            </a:r>
            <a:r>
              <a:rPr lang="en-US">
                <a:ea typeface="Calibri"/>
                <a:cs typeface="Calibri"/>
              </a:rPr>
              <a:t> surface area: </a:t>
            </a:r>
            <a:r>
              <a:rPr lang="en-US"/>
              <a:t>a surface might reside for the molecule based on the hard cutoffs of </a:t>
            </a:r>
            <a:r>
              <a:rPr lang="en-US">
                <a:hlinkClick r:id="rId3"/>
              </a:rPr>
              <a:t>Van der Waals radii</a:t>
            </a:r>
            <a:r>
              <a:rPr lang="en-US"/>
              <a:t> for individual atoms, and it represents a surface through which the molecule might be conceived as interacting with other molecule</a:t>
            </a:r>
            <a:endParaRPr lang="en-US">
              <a:ea typeface="Calibri"/>
              <a:cs typeface="Calibri"/>
            </a:endParaRPr>
          </a:p>
          <a:p>
            <a:r>
              <a:rPr lang="en-US">
                <a:ea typeface="Calibri"/>
                <a:cs typeface="Calibri"/>
              </a:rPr>
              <a:t>PEOE VSA6: </a:t>
            </a:r>
            <a:r>
              <a:rPr lang="en-US"/>
              <a:t>MOE Charge VSA Descriptor 6 (-0.10 &lt;= x &lt; -0.05)</a:t>
            </a:r>
            <a:endParaRPr lang="en-US">
              <a:ea typeface="Calibri"/>
              <a:cs typeface="Calibri"/>
            </a:endParaRPr>
          </a:p>
          <a:p>
            <a:r>
              <a:rPr lang="en-US">
                <a:ea typeface="Calibri"/>
                <a:cs typeface="Calibri"/>
              </a:rPr>
              <a:t>SMR_VSA10: </a:t>
            </a:r>
            <a:r>
              <a:rPr lang="en-US"/>
              <a:t>MOE MR VSA Descriptor 10 ( 4.00 &lt;= x &lt; inf)</a:t>
            </a:r>
            <a:endParaRPr lang="en-US">
              <a:ea typeface="Calibri"/>
              <a:cs typeface="Calibri"/>
            </a:endParaRPr>
          </a:p>
          <a:p>
            <a:endParaRPr lang="en-US">
              <a:ea typeface="Calibri"/>
              <a:cs typeface="Calibri"/>
            </a:endParaRPr>
          </a:p>
          <a:p>
            <a:r>
              <a:rPr lang="en-US">
                <a:ea typeface="Calibri"/>
                <a:cs typeface="Calibri"/>
              </a:rPr>
              <a:t>Topo descriptors: calculated using molecular graph theory as per the Reviews in Computational Chemistry book. </a:t>
            </a:r>
          </a:p>
          <a:p>
            <a:endParaRPr lang="en-US">
              <a:ea typeface="Calibri"/>
              <a:cs typeface="Calibri"/>
            </a:endParaRPr>
          </a:p>
          <a:p>
            <a:r>
              <a:rPr lang="en-US" err="1">
                <a:ea typeface="Calibri"/>
                <a:cs typeface="Calibri"/>
              </a:rPr>
              <a:t>Frbenzene</a:t>
            </a:r>
            <a:r>
              <a:rPr lang="en-US">
                <a:ea typeface="Calibri"/>
                <a:cs typeface="Calibri"/>
              </a:rPr>
              <a:t>: number of benzene rings</a:t>
            </a:r>
          </a:p>
          <a:p>
            <a:r>
              <a:rPr lang="en-US">
                <a:ea typeface="Calibri"/>
                <a:cs typeface="Calibri"/>
              </a:rPr>
              <a:t>Ring count: number of rings</a:t>
            </a:r>
          </a:p>
        </p:txBody>
      </p:sp>
      <p:sp>
        <p:nvSpPr>
          <p:cNvPr id="4" name="Slide Number Placeholder 3"/>
          <p:cNvSpPr>
            <a:spLocks noGrp="1"/>
          </p:cNvSpPr>
          <p:nvPr>
            <p:ph type="sldNum" sz="quarter" idx="5"/>
          </p:nvPr>
        </p:nvSpPr>
        <p:spPr/>
        <p:txBody>
          <a:bodyPr/>
          <a:lstStyle/>
          <a:p>
            <a:fld id="{837574BA-43D3-4896-A411-1C477B6173C5}" type="slidenum">
              <a:rPr lang="en-US"/>
              <a:t>37</a:t>
            </a:fld>
            <a:endParaRPr lang="en-US"/>
          </a:p>
        </p:txBody>
      </p:sp>
    </p:spTree>
    <p:extLst>
      <p:ext uri="{BB962C8B-B14F-4D97-AF65-F5344CB8AC3E}">
        <p14:creationId xmlns:p14="http://schemas.microsoft.com/office/powerpoint/2010/main" val="3833625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11/9/2022</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91819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11/9/2022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48604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11/9/2022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311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11/9/2022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662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11/9/2022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62698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11/9/2022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8306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11/9/2022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43854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11/9/2022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07334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11/9/2022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3480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11/9/2022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291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11/9/2022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3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11/9/2022</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159520542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8.xml"/><Relationship Id="rId1" Type="http://schemas.openxmlformats.org/officeDocument/2006/relationships/slideLayout" Target="../slideLayouts/slideLayout8.xml"/><Relationship Id="rId4" Type="http://schemas.openxmlformats.org/officeDocument/2006/relationships/image" Target="../media/image50.gi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0.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hyperlink" Target="https://towardsdatascience.com/a-practical-introduction-to-the-use-of-molecular-fingerprints-in-drug-discovery-7f15021be2b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epth-first.com/articles/2019/01/11/extended-connectivity-fingerprints/#:~:text=The%20core%20idea%20behind%20ECFPs,InChI%20and%20the%20CAS%20Registry" TargetMode="External"/><Relationship Id="rId5" Type="http://schemas.openxmlformats.org/officeDocument/2006/relationships/image" Target="../media/image63.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90338" y="640080"/>
            <a:ext cx="4278299" cy="3566160"/>
          </a:xfrm>
        </p:spPr>
        <p:txBody>
          <a:bodyPr anchor="b">
            <a:normAutofit/>
          </a:bodyPr>
          <a:lstStyle/>
          <a:p>
            <a:pPr>
              <a:lnSpc>
                <a:spcPct val="90000"/>
              </a:lnSpc>
            </a:pPr>
            <a:r>
              <a:rPr lang="en-US" sz="3200">
                <a:latin typeface="Roboto"/>
                <a:ea typeface="Calibri Light"/>
                <a:cs typeface="Calibri Light"/>
              </a:rPr>
              <a:t>Investigating the Representation Ability of Different Molecular Representations in Solubility Prediction</a:t>
            </a:r>
          </a:p>
        </p:txBody>
      </p:sp>
      <p:sp>
        <p:nvSpPr>
          <p:cNvPr id="3" name="Subtitle 2"/>
          <p:cNvSpPr>
            <a:spLocks noGrp="1"/>
          </p:cNvSpPr>
          <p:nvPr>
            <p:ph type="subTitle" idx="1"/>
          </p:nvPr>
        </p:nvSpPr>
        <p:spPr>
          <a:xfrm>
            <a:off x="890339" y="4636008"/>
            <a:ext cx="3734014" cy="1572768"/>
          </a:xfrm>
        </p:spPr>
        <p:txBody>
          <a:bodyPr vert="horz" lIns="91440" tIns="45720" rIns="91440" bIns="45720" rtlCol="0">
            <a:normAutofit/>
          </a:bodyPr>
          <a:lstStyle/>
          <a:p>
            <a:pPr>
              <a:lnSpc>
                <a:spcPct val="100000"/>
              </a:lnSpc>
            </a:pPr>
            <a:r>
              <a:rPr lang="en-US" sz="2200">
                <a:latin typeface="Roboto"/>
                <a:ea typeface="Roboto"/>
                <a:cs typeface="Roboto"/>
              </a:rPr>
              <a:t>A Mini Project for CM4044</a:t>
            </a:r>
          </a:p>
          <a:p>
            <a:pPr>
              <a:lnSpc>
                <a:spcPct val="100000"/>
              </a:lnSpc>
            </a:pPr>
            <a:r>
              <a:rPr lang="en-US" sz="2200">
                <a:latin typeface="Roboto"/>
                <a:ea typeface="Roboto"/>
                <a:cs typeface="Roboto"/>
              </a:rPr>
              <a:t>Done by: Ding </a:t>
            </a:r>
            <a:r>
              <a:rPr lang="en-US" sz="2200" err="1">
                <a:latin typeface="Roboto"/>
                <a:ea typeface="Roboto"/>
                <a:cs typeface="Roboto"/>
              </a:rPr>
              <a:t>Jie</a:t>
            </a:r>
            <a:r>
              <a:rPr lang="en-US" sz="2200">
                <a:latin typeface="Roboto"/>
                <a:ea typeface="Roboto"/>
                <a:cs typeface="Roboto"/>
              </a:rPr>
              <a:t>, Sherwin and Zhi Chao</a:t>
            </a:r>
          </a:p>
        </p:txBody>
      </p:sp>
      <p:sp>
        <p:nvSpPr>
          <p:cNvPr id="67"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57CAA3"/>
          </a:solidFill>
          <a:ln w="38100" cap="rnd">
            <a:solidFill>
              <a:srgbClr val="57CAA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06E965-C011-AF42-6397-5AC50AE494B2}"/>
              </a:ext>
            </a:extLst>
          </p:cNvPr>
          <p:cNvPicPr>
            <a:picLocks noChangeAspect="1"/>
          </p:cNvPicPr>
          <p:nvPr/>
        </p:nvPicPr>
        <p:blipFill rotWithShape="1">
          <a:blip r:embed="rId2"/>
          <a:srcRect l="16327" r="209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214596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004ECB-0C78-7E9F-85E2-49E82CD5BBEB}"/>
              </a:ext>
            </a:extLst>
          </p:cNvPr>
          <p:cNvSpPr>
            <a:spLocks noGrp="1"/>
          </p:cNvSpPr>
          <p:nvPr>
            <p:ph idx="4294967295"/>
          </p:nvPr>
        </p:nvSpPr>
        <p:spPr>
          <a:xfrm>
            <a:off x="7653696" y="5810261"/>
            <a:ext cx="4364560" cy="898705"/>
          </a:xfrm>
        </p:spPr>
        <p:txBody>
          <a:bodyPr>
            <a:normAutofit/>
          </a:bodyPr>
          <a:lstStyle/>
          <a:p>
            <a:r>
              <a:rPr lang="en-US" sz="2000">
                <a:latin typeface="Roboto" panose="02000000000000000000" pitchFamily="2" charset="0"/>
                <a:ea typeface="Roboto" panose="02000000000000000000" pitchFamily="2" charset="0"/>
              </a:rPr>
              <a:t>Example: 1,1,1,2-tetrachloroethane</a:t>
            </a:r>
          </a:p>
        </p:txBody>
      </p:sp>
      <p:pic>
        <p:nvPicPr>
          <p:cNvPr id="4" name="Picture 4">
            <a:extLst>
              <a:ext uri="{FF2B5EF4-FFF2-40B4-BE49-F238E27FC236}">
                <a16:creationId xmlns:a16="http://schemas.microsoft.com/office/drawing/2014/main" id="{10440ECC-FD67-D806-6FF4-45851044E208}"/>
              </a:ext>
            </a:extLst>
          </p:cNvPr>
          <p:cNvPicPr>
            <a:picLocks noChangeAspect="1"/>
          </p:cNvPicPr>
          <p:nvPr/>
        </p:nvPicPr>
        <p:blipFill>
          <a:blip r:embed="rId2"/>
          <a:stretch>
            <a:fillRect/>
          </a:stretch>
        </p:blipFill>
        <p:spPr>
          <a:xfrm>
            <a:off x="648461" y="931726"/>
            <a:ext cx="4147503" cy="5327889"/>
          </a:xfrm>
          <a:prstGeom prst="rect">
            <a:avLst/>
          </a:prstGeom>
        </p:spPr>
      </p:pic>
      <p:sp>
        <p:nvSpPr>
          <p:cNvPr id="6" name="Content Placeholder 2">
            <a:extLst>
              <a:ext uri="{FF2B5EF4-FFF2-40B4-BE49-F238E27FC236}">
                <a16:creationId xmlns:a16="http://schemas.microsoft.com/office/drawing/2014/main" id="{D297C73C-777C-2979-8564-09E1E07871F1}"/>
              </a:ext>
            </a:extLst>
          </p:cNvPr>
          <p:cNvSpPr txBox="1">
            <a:spLocks/>
          </p:cNvSpPr>
          <p:nvPr/>
        </p:nvSpPr>
        <p:spPr>
          <a:xfrm>
            <a:off x="648461" y="478312"/>
            <a:ext cx="4005179" cy="575645"/>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err="1">
                <a:latin typeface="Roboto"/>
                <a:ea typeface="Roboto"/>
                <a:cs typeface="Roboto"/>
              </a:rPr>
              <a:t>RDKit</a:t>
            </a:r>
            <a:r>
              <a:rPr lang="en-US" sz="1800">
                <a:latin typeface="Roboto"/>
                <a:ea typeface="Roboto"/>
                <a:cs typeface="Roboto"/>
              </a:rPr>
              <a:t> Fingerprint (1-7 bond length)</a:t>
            </a:r>
          </a:p>
          <a:p>
            <a:pPr marL="0" indent="0">
              <a:buNone/>
            </a:pPr>
            <a:endParaRPr lang="en-US"/>
          </a:p>
        </p:txBody>
      </p:sp>
      <p:pic>
        <p:nvPicPr>
          <p:cNvPr id="7" name="Picture 7" descr="Chart, radar chart&#10;&#10;Description automatically generated">
            <a:extLst>
              <a:ext uri="{FF2B5EF4-FFF2-40B4-BE49-F238E27FC236}">
                <a16:creationId xmlns:a16="http://schemas.microsoft.com/office/drawing/2014/main" id="{CC7A6B02-24B5-F478-3F1A-DA6C83A7BBA3}"/>
              </a:ext>
            </a:extLst>
          </p:cNvPr>
          <p:cNvPicPr>
            <a:picLocks noChangeAspect="1"/>
          </p:cNvPicPr>
          <p:nvPr/>
        </p:nvPicPr>
        <p:blipFill>
          <a:blip r:embed="rId3"/>
          <a:stretch>
            <a:fillRect/>
          </a:stretch>
        </p:blipFill>
        <p:spPr>
          <a:xfrm>
            <a:off x="5325979" y="1138039"/>
            <a:ext cx="6534622" cy="3304804"/>
          </a:xfrm>
          <a:prstGeom prst="rect">
            <a:avLst/>
          </a:prstGeom>
        </p:spPr>
      </p:pic>
      <p:sp>
        <p:nvSpPr>
          <p:cNvPr id="8" name="TextBox 7">
            <a:extLst>
              <a:ext uri="{FF2B5EF4-FFF2-40B4-BE49-F238E27FC236}">
                <a16:creationId xmlns:a16="http://schemas.microsoft.com/office/drawing/2014/main" id="{88DA678A-9DB8-39FD-C0F4-E3F0C8DEAF5B}"/>
              </a:ext>
            </a:extLst>
          </p:cNvPr>
          <p:cNvSpPr txBox="1"/>
          <p:nvPr/>
        </p:nvSpPr>
        <p:spPr>
          <a:xfrm>
            <a:off x="5423338" y="497519"/>
            <a:ext cx="40666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Roboto"/>
                <a:ea typeface="Roboto"/>
                <a:cs typeface="Roboto"/>
              </a:rPr>
              <a:t>Morgan Fingerprint (radius of 2)</a:t>
            </a:r>
          </a:p>
        </p:txBody>
      </p:sp>
      <p:pic>
        <p:nvPicPr>
          <p:cNvPr id="2050" name="Picture 2" descr="Mol">
            <a:extLst>
              <a:ext uri="{FF2B5EF4-FFF2-40B4-BE49-F238E27FC236}">
                <a16:creationId xmlns:a16="http://schemas.microsoft.com/office/drawing/2014/main" id="{4D4E7D60-D915-D833-221F-9382D4624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540" y="4884453"/>
            <a:ext cx="1411153" cy="141115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5B9E207A-8312-7276-CCAF-B51306AC0147}"/>
              </a:ext>
            </a:extLst>
          </p:cNvPr>
          <p:cNvSpPr/>
          <p:nvPr/>
        </p:nvSpPr>
        <p:spPr>
          <a:xfrm>
            <a:off x="5423338" y="4784801"/>
            <a:ext cx="2091559" cy="161045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32765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4D84EA-C174-98BD-302B-2AE035D33383}"/>
              </a:ext>
            </a:extLst>
          </p:cNvPr>
          <p:cNvSpPr>
            <a:spLocks noGrp="1"/>
          </p:cNvSpPr>
          <p:nvPr>
            <p:ph type="title"/>
          </p:nvPr>
        </p:nvSpPr>
        <p:spPr>
          <a:xfrm>
            <a:off x="630936" y="640080"/>
            <a:ext cx="5287811" cy="1481328"/>
          </a:xfrm>
        </p:spPr>
        <p:txBody>
          <a:bodyPr anchor="b">
            <a:normAutofit/>
          </a:bodyPr>
          <a:lstStyle/>
          <a:p>
            <a:pPr>
              <a:lnSpc>
                <a:spcPct val="90000"/>
              </a:lnSpc>
            </a:pPr>
            <a:br>
              <a:rPr lang="en-US" sz="4800">
                <a:latin typeface="Roboto"/>
                <a:ea typeface="Roboto"/>
                <a:cs typeface="Roboto"/>
              </a:rPr>
            </a:br>
            <a:r>
              <a:rPr lang="en-US" sz="4800">
                <a:latin typeface="Roboto"/>
                <a:ea typeface="Roboto"/>
                <a:cs typeface="Roboto"/>
              </a:rPr>
              <a:t>Mol2vec </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677DFB"/>
          </a:solidFill>
          <a:ln w="38100" cap="rnd">
            <a:solidFill>
              <a:srgbClr val="677DF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4" name="Picture 4" descr="Diagram&#10;&#10;Description automatically generated">
            <a:extLst>
              <a:ext uri="{FF2B5EF4-FFF2-40B4-BE49-F238E27FC236}">
                <a16:creationId xmlns:a16="http://schemas.microsoft.com/office/drawing/2014/main" id="{083B52E6-0B67-DDA5-3916-E2F267CB0125}"/>
              </a:ext>
            </a:extLst>
          </p:cNvPr>
          <p:cNvPicPr>
            <a:picLocks noChangeAspect="1"/>
          </p:cNvPicPr>
          <p:nvPr/>
        </p:nvPicPr>
        <p:blipFill>
          <a:blip r:embed="rId5"/>
          <a:stretch>
            <a:fillRect/>
          </a:stretch>
        </p:blipFill>
        <p:spPr>
          <a:xfrm>
            <a:off x="5510837" y="939334"/>
            <a:ext cx="6220968" cy="4818909"/>
          </a:xfrm>
          <a:prstGeom prst="rect">
            <a:avLst/>
          </a:prstGeom>
        </p:spPr>
      </p:pic>
      <p:sp>
        <p:nvSpPr>
          <p:cNvPr id="8" name="Content Placeholder 2">
            <a:extLst>
              <a:ext uri="{FF2B5EF4-FFF2-40B4-BE49-F238E27FC236}">
                <a16:creationId xmlns:a16="http://schemas.microsoft.com/office/drawing/2014/main" id="{0CF2BB74-464B-BA6C-C790-EF9612EF78A5}"/>
              </a:ext>
            </a:extLst>
          </p:cNvPr>
          <p:cNvSpPr>
            <a:spLocks noGrp="1"/>
          </p:cNvSpPr>
          <p:nvPr>
            <p:ph idx="1"/>
          </p:nvPr>
        </p:nvSpPr>
        <p:spPr>
          <a:xfrm>
            <a:off x="630936" y="2660904"/>
            <a:ext cx="4818888" cy="3547872"/>
          </a:xfrm>
        </p:spPr>
        <p:txBody>
          <a:bodyPr vert="horz" lIns="91440" tIns="45720" rIns="91440" bIns="45720" rtlCol="0" anchor="t">
            <a:normAutofit fontScale="92500" lnSpcReduction="20000"/>
          </a:bodyPr>
          <a:lstStyle/>
          <a:p>
            <a:pPr marL="285750" indent="-285750">
              <a:lnSpc>
                <a:spcPct val="100000"/>
              </a:lnSpc>
            </a:pPr>
            <a:r>
              <a:rPr lang="en-US" sz="1800">
                <a:latin typeface="Roboto"/>
                <a:ea typeface="Roboto"/>
                <a:cs typeface="Roboto"/>
              </a:rPr>
              <a:t>Developed by Jaeger et al (2)</a:t>
            </a:r>
          </a:p>
          <a:p>
            <a:pPr marL="285750" indent="-285750">
              <a:lnSpc>
                <a:spcPct val="100000"/>
              </a:lnSpc>
            </a:pPr>
            <a:r>
              <a:rPr lang="en-US" sz="1800">
                <a:latin typeface="Roboto"/>
                <a:ea typeface="Roboto"/>
                <a:cs typeface="Roboto"/>
              </a:rPr>
              <a:t>Inspired by NLP, where words of same context have similar embeddings</a:t>
            </a:r>
          </a:p>
          <a:p>
            <a:pPr marL="285750" indent="-285750">
              <a:lnSpc>
                <a:spcPct val="100000"/>
              </a:lnSpc>
            </a:pPr>
            <a:r>
              <a:rPr lang="en-US" sz="1800">
                <a:latin typeface="Roboto"/>
                <a:ea typeface="Roboto"/>
                <a:cs typeface="Roboto"/>
              </a:rPr>
              <a:t>Substructures are generated based on Morgan algorithm at radius = 1 and 2 </a:t>
            </a:r>
          </a:p>
          <a:p>
            <a:pPr marL="285750" indent="-285750">
              <a:lnSpc>
                <a:spcPct val="100000"/>
              </a:lnSpc>
            </a:pPr>
            <a:r>
              <a:rPr lang="en-US" sz="1800">
                <a:latin typeface="Roboto"/>
                <a:ea typeface="Roboto"/>
                <a:cs typeface="Roboto"/>
              </a:rPr>
              <a:t>Substructures are passed through Word2vec to obtain vector representations which form a lookup table</a:t>
            </a:r>
          </a:p>
          <a:p>
            <a:pPr marL="285750" indent="-285750">
              <a:lnSpc>
                <a:spcPct val="100000"/>
              </a:lnSpc>
            </a:pPr>
            <a:r>
              <a:rPr lang="en-US" sz="1800">
                <a:latin typeface="Roboto"/>
                <a:ea typeface="+mn-lt"/>
                <a:cs typeface="+mn-lt"/>
              </a:rPr>
              <a:t>Ordered into a “molecular sentence” with the same atom order as present in the canonical SMILES representation</a:t>
            </a:r>
            <a:endParaRPr lang="en-US" sz="1800">
              <a:latin typeface="Roboto"/>
              <a:ea typeface="Roboto"/>
              <a:cs typeface="Roboto"/>
            </a:endParaRPr>
          </a:p>
          <a:p>
            <a:pPr>
              <a:lnSpc>
                <a:spcPct val="100000"/>
              </a:lnSpc>
            </a:pPr>
            <a:r>
              <a:rPr lang="en-US" sz="1800">
                <a:latin typeface="Roboto"/>
                <a:ea typeface="Roboto"/>
                <a:cs typeface="Roboto"/>
              </a:rPr>
              <a:t>Final molecule vector representation is obtained by summing up all vectors.</a:t>
            </a:r>
          </a:p>
          <a:p>
            <a:pPr>
              <a:lnSpc>
                <a:spcPct val="100000"/>
              </a:lnSpc>
            </a:pPr>
            <a:endParaRPr lang="en-US" sz="2200">
              <a:latin typeface="The Hand Bold"/>
              <a:ea typeface="Roboto"/>
              <a:cs typeface="Roboto"/>
            </a:endParaRPr>
          </a:p>
        </p:txBody>
      </p:sp>
      <p:sp>
        <p:nvSpPr>
          <p:cNvPr id="3" name="TextBox 1">
            <a:extLst>
              <a:ext uri="{FF2B5EF4-FFF2-40B4-BE49-F238E27FC236}">
                <a16:creationId xmlns:a16="http://schemas.microsoft.com/office/drawing/2014/main" id="{AC18CD21-3979-1967-6CBA-D69447EFCD91}"/>
              </a:ext>
            </a:extLst>
          </p:cNvPr>
          <p:cNvSpPr txBox="1"/>
          <p:nvPr/>
        </p:nvSpPr>
        <p:spPr>
          <a:xfrm>
            <a:off x="9946105" y="5755105"/>
            <a:ext cx="1991894"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Roboto"/>
                <a:ea typeface="Roboto"/>
                <a:cs typeface="Roboto"/>
              </a:rPr>
              <a:t>(Jaeger et al, 2018)</a:t>
            </a:r>
          </a:p>
        </p:txBody>
      </p:sp>
    </p:spTree>
    <p:extLst>
      <p:ext uri="{BB962C8B-B14F-4D97-AF65-F5344CB8AC3E}">
        <p14:creationId xmlns:p14="http://schemas.microsoft.com/office/powerpoint/2010/main" val="82925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E423-4269-25B6-1505-BC86D85CC029}"/>
              </a:ext>
            </a:extLst>
          </p:cNvPr>
          <p:cNvSpPr>
            <a:spLocks noGrp="1"/>
          </p:cNvSpPr>
          <p:nvPr>
            <p:ph type="title"/>
          </p:nvPr>
        </p:nvSpPr>
        <p:spPr/>
        <p:txBody>
          <a:bodyPr>
            <a:normAutofit fontScale="90000"/>
          </a:bodyPr>
          <a:lstStyle/>
          <a:p>
            <a:r>
              <a:rPr lang="en-US" err="1">
                <a:latin typeface="Roboto"/>
                <a:ea typeface="Roboto"/>
                <a:cs typeface="Roboto"/>
              </a:rPr>
              <a:t>Visualising</a:t>
            </a:r>
            <a:r>
              <a:rPr lang="en-US">
                <a:latin typeface="Roboto"/>
                <a:ea typeface="Roboto"/>
                <a:cs typeface="Roboto"/>
              </a:rPr>
              <a:t> Mol2vec Representation</a:t>
            </a:r>
          </a:p>
        </p:txBody>
      </p:sp>
      <p:sp>
        <p:nvSpPr>
          <p:cNvPr id="3" name="Content Placeholder 2">
            <a:extLst>
              <a:ext uri="{FF2B5EF4-FFF2-40B4-BE49-F238E27FC236}">
                <a16:creationId xmlns:a16="http://schemas.microsoft.com/office/drawing/2014/main" id="{582F1CA0-A2A5-371C-47A9-FE25B1C7A245}"/>
              </a:ext>
            </a:extLst>
          </p:cNvPr>
          <p:cNvSpPr>
            <a:spLocks noGrp="1"/>
          </p:cNvSpPr>
          <p:nvPr>
            <p:ph idx="1"/>
          </p:nvPr>
        </p:nvSpPr>
        <p:spPr/>
        <p:txBody>
          <a:bodyPr vert="horz" lIns="91440" tIns="45720" rIns="91440" bIns="45720" rtlCol="0" anchor="t">
            <a:normAutofit/>
          </a:bodyPr>
          <a:lstStyle/>
          <a:p>
            <a:pPr marL="457200" indent="-457200"/>
            <a:r>
              <a:rPr lang="en-US">
                <a:latin typeface="Roboto"/>
                <a:ea typeface="+mn-lt"/>
                <a:cs typeface="+mn-lt"/>
              </a:rPr>
              <a:t>1,1,1,2-Tetrachloroethane</a:t>
            </a:r>
            <a:endParaRPr lang="en-US">
              <a:latin typeface="Roboto"/>
              <a:ea typeface="Roboto"/>
              <a:cs typeface="Roboto"/>
            </a:endParaRPr>
          </a:p>
          <a:p>
            <a:pPr marL="0" indent="0">
              <a:buNone/>
            </a:pPr>
            <a:endParaRPr lang="en-US">
              <a:ea typeface="+mn-lt"/>
              <a:cs typeface="+mn-lt"/>
            </a:endParaRPr>
          </a:p>
        </p:txBody>
      </p:sp>
      <p:pic>
        <p:nvPicPr>
          <p:cNvPr id="5" name="Picture 11" descr="Chart, line chart&#10;&#10;Description automatically generated">
            <a:extLst>
              <a:ext uri="{FF2B5EF4-FFF2-40B4-BE49-F238E27FC236}">
                <a16:creationId xmlns:a16="http://schemas.microsoft.com/office/drawing/2014/main" id="{5690F265-9826-DD6D-39AF-7693BD9A3518}"/>
              </a:ext>
            </a:extLst>
          </p:cNvPr>
          <p:cNvPicPr>
            <a:picLocks noChangeAspect="1"/>
          </p:cNvPicPr>
          <p:nvPr/>
        </p:nvPicPr>
        <p:blipFill rotWithShape="1">
          <a:blip r:embed="rId2"/>
          <a:srcRect l="3552" t="6522" r="2186" b="3261"/>
          <a:stretch/>
        </p:blipFill>
        <p:spPr>
          <a:xfrm>
            <a:off x="1419982" y="3655305"/>
            <a:ext cx="2483648" cy="2390555"/>
          </a:xfrm>
          <a:prstGeom prst="rect">
            <a:avLst/>
          </a:prstGeom>
        </p:spPr>
      </p:pic>
      <p:cxnSp>
        <p:nvCxnSpPr>
          <p:cNvPr id="10" name="Straight Arrow Connector 9">
            <a:extLst>
              <a:ext uri="{FF2B5EF4-FFF2-40B4-BE49-F238E27FC236}">
                <a16:creationId xmlns:a16="http://schemas.microsoft.com/office/drawing/2014/main" id="{36CD9019-518D-523A-0669-8BEA865EE064}"/>
              </a:ext>
            </a:extLst>
          </p:cNvPr>
          <p:cNvCxnSpPr/>
          <p:nvPr/>
        </p:nvCxnSpPr>
        <p:spPr>
          <a:xfrm flipV="1">
            <a:off x="4193420" y="4950580"/>
            <a:ext cx="2250922" cy="48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5" descr="Chart, histogram&#10;&#10;Description automatically generated">
            <a:extLst>
              <a:ext uri="{FF2B5EF4-FFF2-40B4-BE49-F238E27FC236}">
                <a16:creationId xmlns:a16="http://schemas.microsoft.com/office/drawing/2014/main" id="{F129DD1C-C249-A9BA-391E-C9E147E7F750}"/>
              </a:ext>
            </a:extLst>
          </p:cNvPr>
          <p:cNvPicPr>
            <a:picLocks noChangeAspect="1"/>
          </p:cNvPicPr>
          <p:nvPr/>
        </p:nvPicPr>
        <p:blipFill>
          <a:blip r:embed="rId3"/>
          <a:stretch>
            <a:fillRect/>
          </a:stretch>
        </p:blipFill>
        <p:spPr>
          <a:xfrm>
            <a:off x="6986210" y="3107871"/>
            <a:ext cx="4654247" cy="3490685"/>
          </a:xfrm>
          <a:prstGeom prst="rect">
            <a:avLst/>
          </a:prstGeom>
        </p:spPr>
      </p:pic>
    </p:spTree>
    <p:extLst>
      <p:ext uri="{BB962C8B-B14F-4D97-AF65-F5344CB8AC3E}">
        <p14:creationId xmlns:p14="http://schemas.microsoft.com/office/powerpoint/2010/main" val="2399405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8D84-DB46-F489-A97E-00012138BF65}"/>
              </a:ext>
            </a:extLst>
          </p:cNvPr>
          <p:cNvSpPr>
            <a:spLocks noGrp="1"/>
          </p:cNvSpPr>
          <p:nvPr>
            <p:ph type="title"/>
          </p:nvPr>
        </p:nvSpPr>
        <p:spPr/>
        <p:txBody>
          <a:bodyPr>
            <a:noAutofit/>
          </a:bodyPr>
          <a:lstStyle/>
          <a:p>
            <a:r>
              <a:rPr lang="en-US" sz="3600">
                <a:latin typeface="Roboto"/>
                <a:ea typeface="Roboto"/>
                <a:cs typeface="Roboto"/>
              </a:rPr>
              <a:t>Comparing Between 2 Mol2vec Representations</a:t>
            </a:r>
          </a:p>
        </p:txBody>
      </p:sp>
      <p:pic>
        <p:nvPicPr>
          <p:cNvPr id="10" name="Picture 10" descr="A picture containing text, curtain&#10;&#10;Description automatically generated">
            <a:extLst>
              <a:ext uri="{FF2B5EF4-FFF2-40B4-BE49-F238E27FC236}">
                <a16:creationId xmlns:a16="http://schemas.microsoft.com/office/drawing/2014/main" id="{4A6776EB-8010-8BE4-3F65-671B11B3201D}"/>
              </a:ext>
            </a:extLst>
          </p:cNvPr>
          <p:cNvPicPr>
            <a:picLocks noGrp="1" noChangeAspect="1"/>
          </p:cNvPicPr>
          <p:nvPr>
            <p:ph idx="1"/>
          </p:nvPr>
        </p:nvPicPr>
        <p:blipFill rotWithShape="1">
          <a:blip r:embed="rId2"/>
          <a:srcRect l="10926" t="1149" r="18919" b="287"/>
          <a:stretch/>
        </p:blipFill>
        <p:spPr>
          <a:xfrm>
            <a:off x="1269850" y="2581983"/>
            <a:ext cx="10917376" cy="3299057"/>
          </a:xfrm>
        </p:spPr>
      </p:pic>
      <p:pic>
        <p:nvPicPr>
          <p:cNvPr id="11" name="Picture 11" descr="Chart, line chart&#10;&#10;Description automatically generated">
            <a:extLst>
              <a:ext uri="{FF2B5EF4-FFF2-40B4-BE49-F238E27FC236}">
                <a16:creationId xmlns:a16="http://schemas.microsoft.com/office/drawing/2014/main" id="{DEF5877F-02B8-510F-377C-D44594749230}"/>
              </a:ext>
            </a:extLst>
          </p:cNvPr>
          <p:cNvPicPr>
            <a:picLocks noChangeAspect="1"/>
          </p:cNvPicPr>
          <p:nvPr/>
        </p:nvPicPr>
        <p:blipFill rotWithShape="1">
          <a:blip r:embed="rId3"/>
          <a:srcRect l="155" t="6383" r="2150" b="3191"/>
          <a:stretch/>
        </p:blipFill>
        <p:spPr>
          <a:xfrm>
            <a:off x="-8769" y="2947734"/>
            <a:ext cx="1247222" cy="1155424"/>
          </a:xfrm>
          <a:prstGeom prst="rect">
            <a:avLst/>
          </a:prstGeom>
        </p:spPr>
      </p:pic>
      <p:pic>
        <p:nvPicPr>
          <p:cNvPr id="12" name="Picture 12" descr="Chart, line chart, polygon&#10;&#10;Description automatically generated">
            <a:extLst>
              <a:ext uri="{FF2B5EF4-FFF2-40B4-BE49-F238E27FC236}">
                <a16:creationId xmlns:a16="http://schemas.microsoft.com/office/drawing/2014/main" id="{6DC80534-664F-D0A4-4281-EDB762BE3FD3}"/>
              </a:ext>
            </a:extLst>
          </p:cNvPr>
          <p:cNvPicPr>
            <a:picLocks noChangeAspect="1"/>
          </p:cNvPicPr>
          <p:nvPr/>
        </p:nvPicPr>
        <p:blipFill rotWithShape="1">
          <a:blip r:embed="rId4"/>
          <a:srcRect l="5348" t="-811" r="6952" b="2162"/>
          <a:stretch/>
        </p:blipFill>
        <p:spPr>
          <a:xfrm>
            <a:off x="29936" y="4333054"/>
            <a:ext cx="1116973" cy="1243278"/>
          </a:xfrm>
          <a:prstGeom prst="rect">
            <a:avLst/>
          </a:prstGeom>
        </p:spPr>
      </p:pic>
      <p:sp>
        <p:nvSpPr>
          <p:cNvPr id="13" name="TextBox 12">
            <a:extLst>
              <a:ext uri="{FF2B5EF4-FFF2-40B4-BE49-F238E27FC236}">
                <a16:creationId xmlns:a16="http://schemas.microsoft.com/office/drawing/2014/main" id="{E16E8908-CBA3-9D41-90D5-5510385D1A90}"/>
              </a:ext>
            </a:extLst>
          </p:cNvPr>
          <p:cNvSpPr txBox="1"/>
          <p:nvPr/>
        </p:nvSpPr>
        <p:spPr>
          <a:xfrm>
            <a:off x="27214" y="3823607"/>
            <a:ext cx="11732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pple-system"/>
                <a:ea typeface="-apple-system"/>
                <a:cs typeface="-apple-system"/>
              </a:rPr>
              <a:t>1,1,1,2-Tetrachloroethane</a:t>
            </a:r>
            <a:endParaRPr lang="en-US" sz="1200"/>
          </a:p>
        </p:txBody>
      </p:sp>
      <p:sp>
        <p:nvSpPr>
          <p:cNvPr id="16" name="TextBox 15">
            <a:extLst>
              <a:ext uri="{FF2B5EF4-FFF2-40B4-BE49-F238E27FC236}">
                <a16:creationId xmlns:a16="http://schemas.microsoft.com/office/drawing/2014/main" id="{25F78BB9-9A93-2306-371E-9D4D5ABD4DDE}"/>
              </a:ext>
            </a:extLst>
          </p:cNvPr>
          <p:cNvSpPr txBox="1"/>
          <p:nvPr/>
        </p:nvSpPr>
        <p:spPr>
          <a:xfrm>
            <a:off x="-81643" y="5599339"/>
            <a:ext cx="16464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Roboto"/>
                <a:ea typeface="+mn-lt"/>
                <a:cs typeface="+mn-lt"/>
              </a:rPr>
              <a:t>1,1,1-Trichloroethane</a:t>
            </a:r>
            <a:endParaRPr lang="en-US" sz="1200">
              <a:latin typeface="Roboto"/>
            </a:endParaRPr>
          </a:p>
        </p:txBody>
      </p:sp>
      <p:sp>
        <p:nvSpPr>
          <p:cNvPr id="3" name="Oval 2">
            <a:extLst>
              <a:ext uri="{FF2B5EF4-FFF2-40B4-BE49-F238E27FC236}">
                <a16:creationId xmlns:a16="http://schemas.microsoft.com/office/drawing/2014/main" id="{973A3BE7-DFD6-3573-5253-CA5139C99DEA}"/>
              </a:ext>
            </a:extLst>
          </p:cNvPr>
          <p:cNvSpPr/>
          <p:nvPr/>
        </p:nvSpPr>
        <p:spPr>
          <a:xfrm>
            <a:off x="4068337" y="2813824"/>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F4146A9-4EBA-AA8D-527B-80384D810EA1}"/>
              </a:ext>
            </a:extLst>
          </p:cNvPr>
          <p:cNvSpPr/>
          <p:nvPr/>
        </p:nvSpPr>
        <p:spPr>
          <a:xfrm>
            <a:off x="4913971" y="2841702"/>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B4715BD-EE22-2ADD-48E5-50D48A1905BF}"/>
              </a:ext>
            </a:extLst>
          </p:cNvPr>
          <p:cNvSpPr/>
          <p:nvPr/>
        </p:nvSpPr>
        <p:spPr>
          <a:xfrm>
            <a:off x="3176239" y="2888165"/>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1F92295-4436-AA3C-42B4-7A9BAC38CCDE}"/>
              </a:ext>
            </a:extLst>
          </p:cNvPr>
          <p:cNvSpPr/>
          <p:nvPr/>
        </p:nvSpPr>
        <p:spPr>
          <a:xfrm>
            <a:off x="1689409" y="2785945"/>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0640FB9-36A2-8D5E-0D41-05AA15AD6663}"/>
              </a:ext>
            </a:extLst>
          </p:cNvPr>
          <p:cNvSpPr/>
          <p:nvPr/>
        </p:nvSpPr>
        <p:spPr>
          <a:xfrm>
            <a:off x="5759604" y="2841701"/>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E138A2-55DD-6EF0-EC75-1D2D3236D043}"/>
              </a:ext>
            </a:extLst>
          </p:cNvPr>
          <p:cNvSpPr/>
          <p:nvPr/>
        </p:nvSpPr>
        <p:spPr>
          <a:xfrm>
            <a:off x="7692483" y="2888165"/>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188BB9-145A-E7FB-B29C-24361E6F1BEB}"/>
              </a:ext>
            </a:extLst>
          </p:cNvPr>
          <p:cNvSpPr/>
          <p:nvPr/>
        </p:nvSpPr>
        <p:spPr>
          <a:xfrm>
            <a:off x="10954215" y="2841702"/>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4CC9DC9-F572-7127-BFB8-E79BEEE1F275}"/>
              </a:ext>
            </a:extLst>
          </p:cNvPr>
          <p:cNvSpPr/>
          <p:nvPr/>
        </p:nvSpPr>
        <p:spPr>
          <a:xfrm>
            <a:off x="9458092" y="2785945"/>
            <a:ext cx="288073"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97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4D84EA-C174-98BD-302B-2AE035D33383}"/>
              </a:ext>
            </a:extLst>
          </p:cNvPr>
          <p:cNvSpPr>
            <a:spLocks noGrp="1"/>
          </p:cNvSpPr>
          <p:nvPr>
            <p:ph type="title"/>
          </p:nvPr>
        </p:nvSpPr>
        <p:spPr>
          <a:xfrm>
            <a:off x="630936" y="640080"/>
            <a:ext cx="5287811" cy="1481328"/>
          </a:xfrm>
        </p:spPr>
        <p:txBody>
          <a:bodyPr anchor="b">
            <a:normAutofit/>
          </a:bodyPr>
          <a:lstStyle/>
          <a:p>
            <a:pPr>
              <a:lnSpc>
                <a:spcPct val="90000"/>
              </a:lnSpc>
            </a:pPr>
            <a:br>
              <a:rPr lang="en-US" sz="4800">
                <a:latin typeface="Roboto"/>
                <a:ea typeface="Roboto"/>
                <a:cs typeface="Roboto"/>
              </a:rPr>
            </a:br>
            <a:r>
              <a:rPr lang="en-US" sz="4800">
                <a:latin typeface="Roboto"/>
                <a:ea typeface="Roboto"/>
                <a:cs typeface="Roboto"/>
              </a:rPr>
              <a:t>Graph2vec</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677DFB"/>
          </a:solidFill>
          <a:ln w="38100" cap="rnd">
            <a:solidFill>
              <a:srgbClr val="677DF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0E94D4-B36F-65C4-520B-A0DEC9B63910}"/>
              </a:ext>
            </a:extLst>
          </p:cNvPr>
          <p:cNvSpPr>
            <a:spLocks noGrp="1"/>
          </p:cNvSpPr>
          <p:nvPr>
            <p:ph idx="1"/>
          </p:nvPr>
        </p:nvSpPr>
        <p:spPr>
          <a:xfrm>
            <a:off x="509984" y="2660904"/>
            <a:ext cx="5248268" cy="3547872"/>
          </a:xfrm>
        </p:spPr>
        <p:txBody>
          <a:bodyPr vert="horz" lIns="91440" tIns="45720" rIns="91440" bIns="45720" rtlCol="0" anchor="t">
            <a:normAutofit/>
          </a:bodyPr>
          <a:lstStyle/>
          <a:p>
            <a:pPr marL="285750" indent="-285750">
              <a:lnSpc>
                <a:spcPct val="100000"/>
              </a:lnSpc>
            </a:pPr>
            <a:r>
              <a:rPr lang="en-US" sz="1800">
                <a:latin typeface="Roboto"/>
                <a:ea typeface="Roboto"/>
                <a:cs typeface="Roboto"/>
              </a:rPr>
              <a:t>Developed by Narayanan et al in 2017</a:t>
            </a:r>
          </a:p>
          <a:p>
            <a:pPr marL="285750" indent="-285750">
              <a:lnSpc>
                <a:spcPct val="100000"/>
              </a:lnSpc>
            </a:pPr>
            <a:r>
              <a:rPr lang="en-US" sz="1800">
                <a:latin typeface="Roboto"/>
                <a:ea typeface="Roboto"/>
                <a:cs typeface="Roboto"/>
              </a:rPr>
              <a:t>NLP inspired where words of same context have similar embeddings</a:t>
            </a:r>
          </a:p>
          <a:p>
            <a:pPr marL="285750" indent="-285750">
              <a:lnSpc>
                <a:spcPct val="100000"/>
              </a:lnSpc>
            </a:pPr>
            <a:r>
              <a:rPr lang="en-US" sz="1800">
                <a:latin typeface="Roboto"/>
                <a:ea typeface="Roboto"/>
                <a:cs typeface="Roboto"/>
              </a:rPr>
              <a:t>Treat each molecule as a graph, atoms = nodes, bonds = edges</a:t>
            </a:r>
          </a:p>
          <a:p>
            <a:pPr marL="285750" indent="-285750">
              <a:lnSpc>
                <a:spcPct val="100000"/>
              </a:lnSpc>
            </a:pPr>
            <a:r>
              <a:rPr lang="en-US" sz="1800">
                <a:latin typeface="Roboto"/>
                <a:ea typeface="Roboto"/>
                <a:cs typeface="Roboto"/>
              </a:rPr>
              <a:t>Make use of </a:t>
            </a:r>
            <a:r>
              <a:rPr lang="en-US" sz="1800" err="1">
                <a:latin typeface="Roboto"/>
                <a:ea typeface="+mn-lt"/>
                <a:cs typeface="+mn-lt"/>
              </a:rPr>
              <a:t>Weisfeiler</a:t>
            </a:r>
            <a:r>
              <a:rPr lang="en-US" sz="1800">
                <a:latin typeface="Roboto"/>
                <a:ea typeface="+mn-lt"/>
                <a:cs typeface="+mn-lt"/>
              </a:rPr>
              <a:t>-Lehman</a:t>
            </a:r>
            <a:r>
              <a:rPr lang="en-US" sz="1800">
                <a:latin typeface="Roboto"/>
                <a:ea typeface="Roboto"/>
                <a:cs typeface="Roboto"/>
              </a:rPr>
              <a:t> (WL) algorithm to embed neighboring atoms information to form substructure </a:t>
            </a:r>
          </a:p>
          <a:p>
            <a:pPr marL="285750" indent="-285750">
              <a:lnSpc>
                <a:spcPct val="100000"/>
              </a:lnSpc>
            </a:pPr>
            <a:r>
              <a:rPr lang="en-US" sz="1800">
                <a:latin typeface="Roboto"/>
                <a:ea typeface="Roboto"/>
                <a:cs typeface="Roboto"/>
              </a:rPr>
              <a:t>Molecules that contains similar substructure will have similar vector representations </a:t>
            </a:r>
          </a:p>
          <a:p>
            <a:pPr marL="285750" indent="-285750">
              <a:lnSpc>
                <a:spcPct val="100000"/>
              </a:lnSpc>
            </a:pPr>
            <a:endParaRPr lang="en-US" sz="1800">
              <a:latin typeface="Roboto"/>
              <a:ea typeface="Roboto"/>
              <a:cs typeface="Roboto"/>
            </a:endParaRPr>
          </a:p>
          <a:p>
            <a:pPr>
              <a:lnSpc>
                <a:spcPct val="100000"/>
              </a:lnSpc>
            </a:pPr>
            <a:endParaRPr lang="en-US" sz="1800">
              <a:latin typeface="The Hand Bold"/>
              <a:ea typeface="Roboto"/>
              <a:cs typeface="Roboto"/>
            </a:endParaRP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4" name="Picture 5">
            <a:extLst>
              <a:ext uri="{FF2B5EF4-FFF2-40B4-BE49-F238E27FC236}">
                <a16:creationId xmlns:a16="http://schemas.microsoft.com/office/drawing/2014/main" id="{3760859A-2F5F-DAA5-B46E-C2A22C5887F2}"/>
              </a:ext>
            </a:extLst>
          </p:cNvPr>
          <p:cNvPicPr>
            <a:picLocks noChangeAspect="1"/>
          </p:cNvPicPr>
          <p:nvPr/>
        </p:nvPicPr>
        <p:blipFill>
          <a:blip r:embed="rId5"/>
          <a:stretch>
            <a:fillRect/>
          </a:stretch>
        </p:blipFill>
        <p:spPr>
          <a:xfrm>
            <a:off x="5670096" y="2347247"/>
            <a:ext cx="6281058" cy="2391048"/>
          </a:xfrm>
          <a:prstGeom prst="rect">
            <a:avLst/>
          </a:prstGeom>
        </p:spPr>
      </p:pic>
      <p:sp>
        <p:nvSpPr>
          <p:cNvPr id="7" name="TextBox 6">
            <a:extLst>
              <a:ext uri="{FF2B5EF4-FFF2-40B4-BE49-F238E27FC236}">
                <a16:creationId xmlns:a16="http://schemas.microsoft.com/office/drawing/2014/main" id="{91460187-7962-489E-A4FC-58833C3D774F}"/>
              </a:ext>
            </a:extLst>
          </p:cNvPr>
          <p:cNvSpPr txBox="1"/>
          <p:nvPr/>
        </p:nvSpPr>
        <p:spPr>
          <a:xfrm>
            <a:off x="10218821" y="4709440"/>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Roboto"/>
              </a:rPr>
              <a:t>(Kriege et al, 2020)</a:t>
            </a:r>
            <a:r>
              <a:rPr lang="en-US" sz="1000">
                <a:latin typeface="Roboto"/>
                <a:ea typeface="Roboto"/>
                <a:cs typeface="Roboto"/>
              </a:rPr>
              <a:t>​</a:t>
            </a:r>
            <a:endParaRPr lang="en-US" sz="1000"/>
          </a:p>
        </p:txBody>
      </p:sp>
    </p:spTree>
    <p:extLst>
      <p:ext uri="{BB962C8B-B14F-4D97-AF65-F5344CB8AC3E}">
        <p14:creationId xmlns:p14="http://schemas.microsoft.com/office/powerpoint/2010/main" val="2564344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EC8D3-25A0-75EC-570F-45CB55088F01}"/>
              </a:ext>
            </a:extLst>
          </p:cNvPr>
          <p:cNvSpPr>
            <a:spLocks noGrp="1"/>
          </p:cNvSpPr>
          <p:nvPr>
            <p:ph type="title"/>
          </p:nvPr>
        </p:nvSpPr>
        <p:spPr/>
        <p:txBody>
          <a:bodyPr vert="horz" lIns="91440" tIns="45720" rIns="91440" bIns="45720" rtlCol="0" anchor="ctr">
            <a:noAutofit/>
          </a:bodyPr>
          <a:lstStyle/>
          <a:p>
            <a:r>
              <a:rPr lang="en-US" sz="4400">
                <a:latin typeface="Roboto"/>
                <a:ea typeface="Roboto"/>
                <a:cs typeface="Roboto"/>
              </a:rPr>
              <a:t>Visualizing Graph2vec representations</a:t>
            </a:r>
          </a:p>
        </p:txBody>
      </p:sp>
      <p:pic>
        <p:nvPicPr>
          <p:cNvPr id="5" name="Picture 11" descr="Chart, line chart&#10;&#10;Description automatically generated">
            <a:extLst>
              <a:ext uri="{FF2B5EF4-FFF2-40B4-BE49-F238E27FC236}">
                <a16:creationId xmlns:a16="http://schemas.microsoft.com/office/drawing/2014/main" id="{2C611938-A29A-93B6-2D71-5B008F56BF1A}"/>
              </a:ext>
            </a:extLst>
          </p:cNvPr>
          <p:cNvPicPr>
            <a:picLocks noChangeAspect="1"/>
          </p:cNvPicPr>
          <p:nvPr/>
        </p:nvPicPr>
        <p:blipFill rotWithShape="1">
          <a:blip r:embed="rId2"/>
          <a:srcRect l="3552" t="6522" r="2186" b="3261"/>
          <a:stretch/>
        </p:blipFill>
        <p:spPr>
          <a:xfrm>
            <a:off x="747047" y="2353967"/>
            <a:ext cx="3708290" cy="3560769"/>
          </a:xfrm>
          <a:prstGeom prst="rect">
            <a:avLst/>
          </a:prstGeom>
        </p:spPr>
      </p:pic>
      <p:cxnSp>
        <p:nvCxnSpPr>
          <p:cNvPr id="7" name="Straight Arrow Connector 6">
            <a:extLst>
              <a:ext uri="{FF2B5EF4-FFF2-40B4-BE49-F238E27FC236}">
                <a16:creationId xmlns:a16="http://schemas.microsoft.com/office/drawing/2014/main" id="{F6A1C15F-F820-C1E8-07F3-66D5BE426AAC}"/>
              </a:ext>
            </a:extLst>
          </p:cNvPr>
          <p:cNvCxnSpPr/>
          <p:nvPr/>
        </p:nvCxnSpPr>
        <p:spPr>
          <a:xfrm flipV="1">
            <a:off x="4371550" y="4271460"/>
            <a:ext cx="2250922" cy="48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3" descr="Chart, histogram&#10;&#10;Description automatically generated">
            <a:extLst>
              <a:ext uri="{FF2B5EF4-FFF2-40B4-BE49-F238E27FC236}">
                <a16:creationId xmlns:a16="http://schemas.microsoft.com/office/drawing/2014/main" id="{F1E65ACF-F27B-7C0D-6552-EE1E634C345E}"/>
              </a:ext>
            </a:extLst>
          </p:cNvPr>
          <p:cNvPicPr>
            <a:picLocks noChangeAspect="1"/>
          </p:cNvPicPr>
          <p:nvPr/>
        </p:nvPicPr>
        <p:blipFill>
          <a:blip r:embed="rId3"/>
          <a:stretch>
            <a:fillRect/>
          </a:stretch>
        </p:blipFill>
        <p:spPr>
          <a:xfrm>
            <a:off x="6708019" y="2291443"/>
            <a:ext cx="5174342" cy="3877733"/>
          </a:xfrm>
          <a:prstGeom prst="rect">
            <a:avLst/>
          </a:prstGeom>
        </p:spPr>
      </p:pic>
    </p:spTree>
    <p:extLst>
      <p:ext uri="{BB962C8B-B14F-4D97-AF65-F5344CB8AC3E}">
        <p14:creationId xmlns:p14="http://schemas.microsoft.com/office/powerpoint/2010/main" val="1749465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588E2-C0F7-2CEF-C53B-46666B943603}"/>
              </a:ext>
            </a:extLst>
          </p:cNvPr>
          <p:cNvSpPr>
            <a:spLocks noGrp="1"/>
          </p:cNvSpPr>
          <p:nvPr>
            <p:ph type="title"/>
          </p:nvPr>
        </p:nvSpPr>
        <p:spPr>
          <a:xfrm>
            <a:off x="698810" y="365125"/>
            <a:ext cx="11259012" cy="1344148"/>
          </a:xfrm>
        </p:spPr>
        <p:txBody>
          <a:bodyPr vert="horz" lIns="91440" tIns="45720" rIns="91440" bIns="45720" rtlCol="0" anchor="ctr">
            <a:noAutofit/>
          </a:bodyPr>
          <a:lstStyle/>
          <a:p>
            <a:r>
              <a:rPr lang="en-US" sz="3200">
                <a:latin typeface="Roboto"/>
                <a:ea typeface="Roboto"/>
                <a:cs typeface="Roboto"/>
              </a:rPr>
              <a:t>Comparing Between 2 Different Graph2vec Representations</a:t>
            </a:r>
          </a:p>
        </p:txBody>
      </p:sp>
      <p:pic>
        <p:nvPicPr>
          <p:cNvPr id="5" name="Picture 11" descr="Chart, line chart&#10;&#10;Description automatically generated">
            <a:extLst>
              <a:ext uri="{FF2B5EF4-FFF2-40B4-BE49-F238E27FC236}">
                <a16:creationId xmlns:a16="http://schemas.microsoft.com/office/drawing/2014/main" id="{58085140-B2E5-7273-9C35-A0F973FE6D09}"/>
              </a:ext>
            </a:extLst>
          </p:cNvPr>
          <p:cNvPicPr>
            <a:picLocks noChangeAspect="1"/>
          </p:cNvPicPr>
          <p:nvPr/>
        </p:nvPicPr>
        <p:blipFill rotWithShape="1">
          <a:blip r:embed="rId2"/>
          <a:srcRect l="155" t="6383" r="2150" b="3191"/>
          <a:stretch/>
        </p:blipFill>
        <p:spPr>
          <a:xfrm>
            <a:off x="-8769" y="2947734"/>
            <a:ext cx="1247222" cy="1155424"/>
          </a:xfrm>
          <a:prstGeom prst="rect">
            <a:avLst/>
          </a:prstGeom>
        </p:spPr>
      </p:pic>
      <p:sp>
        <p:nvSpPr>
          <p:cNvPr id="7" name="TextBox 6">
            <a:extLst>
              <a:ext uri="{FF2B5EF4-FFF2-40B4-BE49-F238E27FC236}">
                <a16:creationId xmlns:a16="http://schemas.microsoft.com/office/drawing/2014/main" id="{F342575F-34BF-DD4B-956F-44CDFADE1563}"/>
              </a:ext>
            </a:extLst>
          </p:cNvPr>
          <p:cNvSpPr txBox="1"/>
          <p:nvPr/>
        </p:nvSpPr>
        <p:spPr>
          <a:xfrm>
            <a:off x="27214" y="3823607"/>
            <a:ext cx="18505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pple-system"/>
                <a:ea typeface="-apple-system"/>
                <a:cs typeface="-apple-system"/>
              </a:rPr>
              <a:t>1,1,1,2-Tetrachloroethane</a:t>
            </a:r>
            <a:endParaRPr lang="en-US" sz="1200"/>
          </a:p>
        </p:txBody>
      </p:sp>
      <p:pic>
        <p:nvPicPr>
          <p:cNvPr id="9" name="Picture 12" descr="Chart, line chart, polygon&#10;&#10;Description automatically generated">
            <a:extLst>
              <a:ext uri="{FF2B5EF4-FFF2-40B4-BE49-F238E27FC236}">
                <a16:creationId xmlns:a16="http://schemas.microsoft.com/office/drawing/2014/main" id="{0D54C775-94F0-E27E-4FDA-B39DAFFEC8AC}"/>
              </a:ext>
            </a:extLst>
          </p:cNvPr>
          <p:cNvPicPr>
            <a:picLocks noChangeAspect="1"/>
          </p:cNvPicPr>
          <p:nvPr/>
        </p:nvPicPr>
        <p:blipFill rotWithShape="1">
          <a:blip r:embed="rId3"/>
          <a:srcRect l="5348" t="-811" r="6952" b="2162"/>
          <a:stretch/>
        </p:blipFill>
        <p:spPr>
          <a:xfrm>
            <a:off x="29936" y="4333054"/>
            <a:ext cx="1116973" cy="1243278"/>
          </a:xfrm>
          <a:prstGeom prst="rect">
            <a:avLst/>
          </a:prstGeom>
        </p:spPr>
      </p:pic>
      <p:sp>
        <p:nvSpPr>
          <p:cNvPr id="11" name="TextBox 10">
            <a:extLst>
              <a:ext uri="{FF2B5EF4-FFF2-40B4-BE49-F238E27FC236}">
                <a16:creationId xmlns:a16="http://schemas.microsoft.com/office/drawing/2014/main" id="{56DDEFD5-7B9B-5CF0-86B1-F5012B912C3C}"/>
              </a:ext>
            </a:extLst>
          </p:cNvPr>
          <p:cNvSpPr txBox="1"/>
          <p:nvPr/>
        </p:nvSpPr>
        <p:spPr>
          <a:xfrm>
            <a:off x="-81643" y="5599339"/>
            <a:ext cx="16464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Roboto"/>
                <a:ea typeface="+mn-lt"/>
                <a:cs typeface="+mn-lt"/>
              </a:rPr>
              <a:t>1,1,1-Trichloroethane</a:t>
            </a:r>
            <a:endParaRPr lang="en-US" sz="1200">
              <a:latin typeface="Roboto"/>
            </a:endParaRPr>
          </a:p>
        </p:txBody>
      </p:sp>
      <p:pic>
        <p:nvPicPr>
          <p:cNvPr id="12" name="Picture 12" descr="Chart&#10;&#10;Description automatically generated">
            <a:extLst>
              <a:ext uri="{FF2B5EF4-FFF2-40B4-BE49-F238E27FC236}">
                <a16:creationId xmlns:a16="http://schemas.microsoft.com/office/drawing/2014/main" id="{18CFBD59-3014-3C37-EB5D-F977C7501522}"/>
              </a:ext>
            </a:extLst>
          </p:cNvPr>
          <p:cNvPicPr>
            <a:picLocks noChangeAspect="1"/>
          </p:cNvPicPr>
          <p:nvPr/>
        </p:nvPicPr>
        <p:blipFill rotWithShape="1">
          <a:blip r:embed="rId4"/>
          <a:srcRect l="10293" t="556" r="17653" b="861"/>
          <a:stretch/>
        </p:blipFill>
        <p:spPr>
          <a:xfrm>
            <a:off x="1547502" y="2882039"/>
            <a:ext cx="10614562" cy="2902029"/>
          </a:xfrm>
          <a:prstGeom prst="rect">
            <a:avLst/>
          </a:prstGeom>
        </p:spPr>
      </p:pic>
      <p:sp>
        <p:nvSpPr>
          <p:cNvPr id="4" name="Oval 3">
            <a:extLst>
              <a:ext uri="{FF2B5EF4-FFF2-40B4-BE49-F238E27FC236}">
                <a16:creationId xmlns:a16="http://schemas.microsoft.com/office/drawing/2014/main" id="{D0519C03-ACF3-8DBC-41CD-4E01D89B93D1}"/>
              </a:ext>
            </a:extLst>
          </p:cNvPr>
          <p:cNvSpPr/>
          <p:nvPr/>
        </p:nvSpPr>
        <p:spPr>
          <a:xfrm>
            <a:off x="1946583" y="2813824"/>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A7570D-6EAF-F3D0-ADBE-C9604F8637F2}"/>
              </a:ext>
            </a:extLst>
          </p:cNvPr>
          <p:cNvSpPr/>
          <p:nvPr/>
        </p:nvSpPr>
        <p:spPr>
          <a:xfrm>
            <a:off x="3461290" y="2888165"/>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87740D7-2EFD-FBB5-E6E7-70722C9F1331}"/>
              </a:ext>
            </a:extLst>
          </p:cNvPr>
          <p:cNvSpPr/>
          <p:nvPr/>
        </p:nvSpPr>
        <p:spPr>
          <a:xfrm>
            <a:off x="4013275" y="2808248"/>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12F0347-846B-ECDC-2796-A44FD0AAD0A6}"/>
              </a:ext>
            </a:extLst>
          </p:cNvPr>
          <p:cNvSpPr/>
          <p:nvPr/>
        </p:nvSpPr>
        <p:spPr>
          <a:xfrm>
            <a:off x="6680275" y="2910468"/>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882FF7A-6525-1191-403F-C9A9B085EAC0}"/>
              </a:ext>
            </a:extLst>
          </p:cNvPr>
          <p:cNvSpPr/>
          <p:nvPr/>
        </p:nvSpPr>
        <p:spPr>
          <a:xfrm>
            <a:off x="9300812" y="2891882"/>
            <a:ext cx="213732"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950E9E-55CD-BD57-E563-0EF0E12CCBBE}"/>
              </a:ext>
            </a:extLst>
          </p:cNvPr>
          <p:cNvSpPr/>
          <p:nvPr/>
        </p:nvSpPr>
        <p:spPr>
          <a:xfrm>
            <a:off x="10174325" y="2947638"/>
            <a:ext cx="278780" cy="2787803"/>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9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3" grpId="0" animBg="1"/>
      <p:bldP spid="15" grpId="0" animBg="1"/>
      <p:bldP spid="17"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A94F-1A77-CDD9-FF02-9740073A8F61}"/>
              </a:ext>
            </a:extLst>
          </p:cNvPr>
          <p:cNvSpPr>
            <a:spLocks noGrp="1"/>
          </p:cNvSpPr>
          <p:nvPr>
            <p:ph type="title"/>
          </p:nvPr>
        </p:nvSpPr>
        <p:spPr>
          <a:xfrm>
            <a:off x="575628" y="955040"/>
            <a:ext cx="4565332" cy="2998839"/>
          </a:xfrm>
        </p:spPr>
        <p:txBody>
          <a:bodyPr>
            <a:normAutofit/>
          </a:bodyPr>
          <a:lstStyle/>
          <a:p>
            <a:pPr algn="ctr"/>
            <a:r>
              <a:rPr lang="en-US" sz="4400">
                <a:latin typeface="Roboto"/>
                <a:ea typeface="Roboto"/>
                <a:cs typeface="Roboto"/>
              </a:rPr>
              <a:t>Regression Models</a:t>
            </a:r>
            <a:endParaRPr lang="en-US"/>
          </a:p>
        </p:txBody>
      </p:sp>
      <p:graphicFrame>
        <p:nvGraphicFramePr>
          <p:cNvPr id="5" name="Content Placeholder 2">
            <a:extLst>
              <a:ext uri="{FF2B5EF4-FFF2-40B4-BE49-F238E27FC236}">
                <a16:creationId xmlns:a16="http://schemas.microsoft.com/office/drawing/2014/main" id="{2CBAB0A3-68E0-160C-0E5E-5FB0FB23A5F9}"/>
              </a:ext>
            </a:extLst>
          </p:cNvPr>
          <p:cNvGraphicFramePr>
            <a:graphicFrameLocks noGrp="1"/>
          </p:cNvGraphicFramePr>
          <p:nvPr>
            <p:ph idx="1"/>
            <p:extLst>
              <p:ext uri="{D42A27DB-BD31-4B8C-83A1-F6EECF244321}">
                <p14:modId xmlns:p14="http://schemas.microsoft.com/office/powerpoint/2010/main" val="655624248"/>
              </p:ext>
            </p:extLst>
          </p:nvPr>
        </p:nvGraphicFramePr>
        <p:xfrm>
          <a:off x="5316717" y="443059"/>
          <a:ext cx="6643069" cy="58010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48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7" name="Rectangle 5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315E44-9202-47E7-57BE-8E67095405A2}"/>
              </a:ext>
            </a:extLst>
          </p:cNvPr>
          <p:cNvSpPr>
            <a:spLocks noGrp="1"/>
          </p:cNvSpPr>
          <p:nvPr>
            <p:ph type="title"/>
          </p:nvPr>
        </p:nvSpPr>
        <p:spPr>
          <a:xfrm>
            <a:off x="640080" y="325369"/>
            <a:ext cx="4663570" cy="1956841"/>
          </a:xfrm>
        </p:spPr>
        <p:txBody>
          <a:bodyPr vert="horz" lIns="91440" tIns="45720" rIns="91440" bIns="45720" rtlCol="0" anchor="b">
            <a:normAutofit/>
          </a:bodyPr>
          <a:lstStyle/>
          <a:p>
            <a:r>
              <a:rPr lang="en-US" sz="4400">
                <a:latin typeface="Roboto"/>
                <a:ea typeface="Roboto"/>
                <a:cs typeface="Roboto"/>
              </a:rPr>
              <a:t>Linear Regression</a:t>
            </a:r>
          </a:p>
        </p:txBody>
      </p:sp>
      <p:sp>
        <p:nvSpPr>
          <p:cNvPr id="6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5FAFEB"/>
          </a:solidFill>
          <a:ln w="38100" cap="rnd">
            <a:solidFill>
              <a:srgbClr val="5FAFE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7F09F2-4D47-F288-1288-78B8F594AB36}"/>
              </a:ext>
            </a:extLst>
          </p:cNvPr>
          <p:cNvSpPr>
            <a:spLocks noGrp="1"/>
          </p:cNvSpPr>
          <p:nvPr>
            <p:ph idx="1"/>
          </p:nvPr>
        </p:nvSpPr>
        <p:spPr>
          <a:xfrm>
            <a:off x="640080" y="2872899"/>
            <a:ext cx="4243589" cy="3320668"/>
          </a:xfrm>
        </p:spPr>
        <p:txBody>
          <a:bodyPr vert="horz" lIns="91440" tIns="45720" rIns="91440" bIns="45720" rtlCol="0" anchor="ctr">
            <a:noAutofit/>
          </a:bodyPr>
          <a:lstStyle/>
          <a:p>
            <a:r>
              <a:rPr lang="en-US" sz="1800">
                <a:latin typeface="Roboto"/>
                <a:ea typeface="Roboto"/>
                <a:cs typeface="Roboto"/>
              </a:rPr>
              <a:t>Simplest regression method</a:t>
            </a:r>
          </a:p>
          <a:p>
            <a:endParaRPr lang="en-US" sz="1800" b="1">
              <a:latin typeface="Roboto"/>
              <a:ea typeface="Roboto"/>
              <a:cs typeface="Roboto"/>
            </a:endParaRPr>
          </a:p>
          <a:p>
            <a:r>
              <a:rPr lang="en-US" sz="1800">
                <a:latin typeface="Roboto"/>
                <a:ea typeface="Roboto"/>
                <a:cs typeface="Roboto"/>
              </a:rPr>
              <a:t>Gradient Descent used to reduce loss function (MSE)</a:t>
            </a:r>
          </a:p>
          <a:p>
            <a:endParaRPr lang="en-US" sz="1800">
              <a:latin typeface="Roboto"/>
              <a:ea typeface="Roboto"/>
              <a:cs typeface="Roboto"/>
            </a:endParaRPr>
          </a:p>
          <a:p>
            <a:r>
              <a:rPr lang="en-US" sz="1600">
                <a:latin typeface="Roboto"/>
                <a:ea typeface="Roboto"/>
                <a:cs typeface="Roboto"/>
              </a:rPr>
              <a:t>Y = W</a:t>
            </a:r>
            <a:r>
              <a:rPr lang="en-US" sz="1600" baseline="-25000">
                <a:latin typeface="Roboto"/>
                <a:ea typeface="Roboto"/>
                <a:cs typeface="Roboto"/>
              </a:rPr>
              <a:t>0</a:t>
            </a:r>
            <a:r>
              <a:rPr lang="en-US" sz="1600">
                <a:latin typeface="Roboto"/>
                <a:ea typeface="Roboto"/>
                <a:cs typeface="Roboto"/>
              </a:rPr>
              <a:t> + W</a:t>
            </a:r>
            <a:r>
              <a:rPr lang="en-US" sz="1600" baseline="-25000">
                <a:latin typeface="Roboto"/>
                <a:ea typeface="Roboto"/>
                <a:cs typeface="Roboto"/>
              </a:rPr>
              <a:t>1</a:t>
            </a:r>
            <a:r>
              <a:rPr lang="en-US" sz="1600">
                <a:latin typeface="Roboto"/>
                <a:ea typeface="Roboto"/>
                <a:cs typeface="Roboto"/>
              </a:rPr>
              <a:t>X</a:t>
            </a:r>
            <a:r>
              <a:rPr lang="en-US" sz="1600" baseline="-25000">
                <a:latin typeface="Roboto"/>
                <a:ea typeface="Roboto"/>
                <a:cs typeface="Roboto"/>
              </a:rPr>
              <a:t>1</a:t>
            </a:r>
            <a:r>
              <a:rPr lang="en-US" sz="1600">
                <a:latin typeface="Roboto"/>
                <a:ea typeface="Roboto"/>
                <a:cs typeface="Roboto"/>
              </a:rPr>
              <a:t> + W</a:t>
            </a:r>
            <a:r>
              <a:rPr lang="en-US" sz="1600" baseline="-25000">
                <a:latin typeface="Roboto"/>
                <a:ea typeface="Roboto"/>
                <a:cs typeface="Roboto"/>
              </a:rPr>
              <a:t>2</a:t>
            </a:r>
            <a:r>
              <a:rPr lang="en-US" sz="1600">
                <a:latin typeface="Roboto"/>
                <a:ea typeface="Roboto"/>
                <a:cs typeface="Roboto"/>
              </a:rPr>
              <a:t>X</a:t>
            </a:r>
            <a:r>
              <a:rPr lang="en-US" sz="1600" baseline="-25000">
                <a:latin typeface="Roboto"/>
                <a:ea typeface="Roboto"/>
                <a:cs typeface="Roboto"/>
              </a:rPr>
              <a:t>2</a:t>
            </a:r>
            <a:r>
              <a:rPr lang="en-US" sz="1600">
                <a:latin typeface="Roboto"/>
                <a:ea typeface="Roboto"/>
                <a:cs typeface="Roboto"/>
              </a:rPr>
              <a:t> + … + </a:t>
            </a:r>
            <a:r>
              <a:rPr lang="en-US" sz="1600" err="1">
                <a:latin typeface="Roboto"/>
                <a:ea typeface="Roboto"/>
                <a:cs typeface="Roboto"/>
              </a:rPr>
              <a:t>W</a:t>
            </a:r>
            <a:r>
              <a:rPr lang="en-US" sz="1600" baseline="-25000" err="1">
                <a:latin typeface="Roboto"/>
                <a:ea typeface="Roboto"/>
                <a:cs typeface="Roboto"/>
              </a:rPr>
              <a:t>p</a:t>
            </a:r>
            <a:r>
              <a:rPr lang="en-US" sz="1600" err="1">
                <a:latin typeface="Roboto"/>
                <a:ea typeface="Roboto"/>
                <a:cs typeface="Roboto"/>
              </a:rPr>
              <a:t>X</a:t>
            </a:r>
            <a:r>
              <a:rPr lang="en-US" sz="1600" baseline="-25000" err="1">
                <a:latin typeface="Roboto"/>
                <a:ea typeface="Roboto"/>
                <a:cs typeface="Roboto"/>
              </a:rPr>
              <a:t>p</a:t>
            </a:r>
            <a:r>
              <a:rPr lang="en-US" sz="1600">
                <a:latin typeface="Roboto"/>
                <a:ea typeface="Roboto"/>
                <a:cs typeface="Roboto"/>
              </a:rPr>
              <a:t> + </a:t>
            </a:r>
            <a:r>
              <a:rPr lang="en-US" sz="1600" b="1">
                <a:latin typeface="Roboto"/>
                <a:ea typeface="Roboto"/>
                <a:cs typeface="Roboto"/>
              </a:rPr>
              <a:t>ε</a:t>
            </a:r>
            <a:endParaRPr lang="en-US" sz="1600">
              <a:latin typeface="Roboto"/>
              <a:ea typeface="Roboto"/>
              <a:cs typeface="Roboto"/>
            </a:endParaRPr>
          </a:p>
          <a:p>
            <a:endParaRPr lang="en-US" sz="1800">
              <a:latin typeface="Roboto"/>
              <a:ea typeface="Roboto"/>
              <a:cs typeface="Roboto"/>
            </a:endParaRPr>
          </a:p>
        </p:txBody>
      </p:sp>
      <p:pic>
        <p:nvPicPr>
          <p:cNvPr id="4" name="Picture 4" descr="Chart&#10;&#10;Description automatically generated">
            <a:extLst>
              <a:ext uri="{FF2B5EF4-FFF2-40B4-BE49-F238E27FC236}">
                <a16:creationId xmlns:a16="http://schemas.microsoft.com/office/drawing/2014/main" id="{7EF7E941-8BDC-8E43-D251-B478B85AFEFF}"/>
              </a:ext>
            </a:extLst>
          </p:cNvPr>
          <p:cNvPicPr>
            <a:picLocks noChangeAspect="1"/>
          </p:cNvPicPr>
          <p:nvPr/>
        </p:nvPicPr>
        <p:blipFill rotWithShape="1">
          <a:blip r:embed="rId2"/>
          <a:srcRect l="12617" r="12656"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92E139C2-D9D2-D649-770C-D1ADD03DA82B}"/>
              </a:ext>
            </a:extLst>
          </p:cNvPr>
          <p:cNvSpPr txBox="1"/>
          <p:nvPr/>
        </p:nvSpPr>
        <p:spPr>
          <a:xfrm>
            <a:off x="10875819" y="6264233"/>
            <a:ext cx="25065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Roboto"/>
                <a:ea typeface="Roboto"/>
                <a:cs typeface="Roboto"/>
              </a:rPr>
              <a:t>(Gavrilova, 2020)</a:t>
            </a:r>
          </a:p>
        </p:txBody>
      </p:sp>
    </p:spTree>
    <p:extLst>
      <p:ext uri="{BB962C8B-B14F-4D97-AF65-F5344CB8AC3E}">
        <p14:creationId xmlns:p14="http://schemas.microsoft.com/office/powerpoint/2010/main" val="1491973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3" name="Rectangle 2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258AE-D9FA-EF66-8D17-B076040A863A}"/>
              </a:ext>
            </a:extLst>
          </p:cNvPr>
          <p:cNvSpPr>
            <a:spLocks noGrp="1"/>
          </p:cNvSpPr>
          <p:nvPr>
            <p:ph type="title"/>
          </p:nvPr>
        </p:nvSpPr>
        <p:spPr>
          <a:xfrm>
            <a:off x="630936" y="640080"/>
            <a:ext cx="4118340" cy="1481328"/>
          </a:xfrm>
        </p:spPr>
        <p:txBody>
          <a:bodyPr vert="horz" lIns="91440" tIns="45720" rIns="91440" bIns="45720" rtlCol="0" anchor="b">
            <a:noAutofit/>
          </a:bodyPr>
          <a:lstStyle/>
          <a:p>
            <a:pPr>
              <a:lnSpc>
                <a:spcPct val="90000"/>
              </a:lnSpc>
            </a:pPr>
            <a:r>
              <a:rPr lang="en-US" sz="4400">
                <a:latin typeface="Roboto"/>
                <a:ea typeface="Roboto"/>
                <a:cs typeface="Roboto"/>
              </a:rPr>
              <a:t>Random Forest </a:t>
            </a:r>
            <a:br>
              <a:rPr lang="en-US" sz="4400">
                <a:latin typeface="Roboto"/>
                <a:ea typeface="Roboto"/>
                <a:cs typeface="Roboto"/>
              </a:rPr>
            </a:br>
            <a:r>
              <a:rPr lang="en-US" sz="4400">
                <a:latin typeface="Roboto"/>
                <a:ea typeface="Roboto"/>
                <a:cs typeface="Roboto"/>
              </a:rPr>
              <a:t>Regression</a:t>
            </a:r>
            <a:endParaRPr lang="en-US"/>
          </a:p>
        </p:txBody>
      </p:sp>
      <p:sp>
        <p:nvSpPr>
          <p:cNvPr id="2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7AA8ED"/>
          </a:solidFill>
          <a:ln w="38100" cap="rnd">
            <a:solidFill>
              <a:srgbClr val="7AA8E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23DD966-B768-4274-AEE7-7ED5BA6CFC14}"/>
              </a:ext>
            </a:extLst>
          </p:cNvPr>
          <p:cNvSpPr>
            <a:spLocks noGrp="1"/>
          </p:cNvSpPr>
          <p:nvPr>
            <p:ph type="body" sz="half" idx="2"/>
          </p:nvPr>
        </p:nvSpPr>
        <p:spPr>
          <a:xfrm>
            <a:off x="630936" y="2660904"/>
            <a:ext cx="5470274" cy="3547872"/>
          </a:xfrm>
        </p:spPr>
        <p:txBody>
          <a:bodyPr vert="horz" lIns="91440" tIns="45720" rIns="91440" bIns="45720" rtlCol="0" anchor="t">
            <a:noAutofit/>
          </a:bodyPr>
          <a:lstStyle/>
          <a:p>
            <a:pPr indent="-228600">
              <a:lnSpc>
                <a:spcPct val="100000"/>
              </a:lnSpc>
              <a:buFont typeface="Arial" panose="020B0604020202020204" pitchFamily="34" charset="0"/>
              <a:buChar char="•"/>
            </a:pPr>
            <a:r>
              <a:rPr lang="en-US" sz="1800">
                <a:latin typeface="Roboto"/>
                <a:ea typeface="Roboto"/>
                <a:cs typeface="Roboto"/>
              </a:rPr>
              <a:t>Independent decision trees constructed</a:t>
            </a:r>
          </a:p>
          <a:p>
            <a:pPr indent="-228600">
              <a:lnSpc>
                <a:spcPct val="100000"/>
              </a:lnSpc>
              <a:buChar char="•"/>
            </a:pPr>
            <a:r>
              <a:rPr lang="en-US" sz="1800">
                <a:latin typeface="Roboto"/>
                <a:ea typeface="Roboto"/>
                <a:cs typeface="Roboto"/>
              </a:rPr>
              <a:t>Mean of prediction of all trees given as output</a:t>
            </a:r>
          </a:p>
          <a:p>
            <a:pPr indent="-228600">
              <a:lnSpc>
                <a:spcPct val="100000"/>
              </a:lnSpc>
              <a:buChar char="•"/>
            </a:pPr>
            <a:r>
              <a:rPr lang="en-US" sz="1800">
                <a:latin typeface="Roboto"/>
                <a:ea typeface="Roboto"/>
                <a:cs typeface="Roboto"/>
              </a:rPr>
              <a:t>Hard to interpret and prone to overfitting</a:t>
            </a:r>
          </a:p>
          <a:p>
            <a:pPr indent="-228600">
              <a:lnSpc>
                <a:spcPct val="100000"/>
              </a:lnSpc>
              <a:buChar char="•"/>
            </a:pPr>
            <a:r>
              <a:rPr lang="en-US" sz="1800">
                <a:latin typeface="Roboto"/>
                <a:ea typeface="Roboto"/>
                <a:cs typeface="Roboto"/>
              </a:rPr>
              <a:t>Parameters: </a:t>
            </a:r>
          </a:p>
          <a:p>
            <a:pPr marL="514350" lvl="1" indent="-285750">
              <a:lnSpc>
                <a:spcPct val="100000"/>
              </a:lnSpc>
              <a:buFont typeface="Wingdings" panose="020B0604020202020204" pitchFamily="34" charset="0"/>
              <a:buChar char="ü"/>
            </a:pPr>
            <a:r>
              <a:rPr lang="en-US" sz="1600" err="1">
                <a:latin typeface="Roboto"/>
                <a:ea typeface="Roboto"/>
                <a:cs typeface="Roboto"/>
              </a:rPr>
              <a:t>n_estimators</a:t>
            </a:r>
            <a:endParaRPr lang="en-US" sz="1600">
              <a:latin typeface="Roboto"/>
              <a:ea typeface="Roboto"/>
              <a:cs typeface="Roboto"/>
            </a:endParaRPr>
          </a:p>
          <a:p>
            <a:pPr marL="514350" lvl="1" indent="-285750">
              <a:lnSpc>
                <a:spcPct val="100000"/>
              </a:lnSpc>
              <a:buFont typeface="Wingdings" panose="020B0604020202020204" pitchFamily="34" charset="0"/>
              <a:buChar char="ü"/>
            </a:pPr>
            <a:r>
              <a:rPr lang="en-US" sz="1600" err="1">
                <a:latin typeface="Roboto"/>
                <a:ea typeface="Roboto"/>
                <a:cs typeface="Roboto"/>
              </a:rPr>
              <a:t>min_sample_split</a:t>
            </a:r>
            <a:endParaRPr lang="en-US" sz="1600">
              <a:latin typeface="Roboto"/>
              <a:ea typeface="Roboto"/>
              <a:cs typeface="Roboto"/>
            </a:endParaRPr>
          </a:p>
          <a:p>
            <a:pPr marL="514350" lvl="1" indent="-285750">
              <a:lnSpc>
                <a:spcPct val="100000"/>
              </a:lnSpc>
              <a:buFont typeface="Wingdings" panose="020B0604020202020204" pitchFamily="34" charset="0"/>
              <a:buChar char="ü"/>
            </a:pPr>
            <a:r>
              <a:rPr lang="en-US" sz="1600" err="1">
                <a:latin typeface="Roboto"/>
                <a:ea typeface="Roboto"/>
                <a:cs typeface="Roboto"/>
              </a:rPr>
              <a:t>min_samples_leaf</a:t>
            </a:r>
            <a:endParaRPr lang="en-US" sz="1600">
              <a:latin typeface="Roboto"/>
              <a:ea typeface="Roboto"/>
              <a:cs typeface="Roboto"/>
            </a:endParaRPr>
          </a:p>
          <a:p>
            <a:pPr marL="514350" lvl="1" indent="-285750">
              <a:lnSpc>
                <a:spcPct val="100000"/>
              </a:lnSpc>
              <a:buFont typeface="Wingdings" panose="020B0604020202020204" pitchFamily="34" charset="0"/>
              <a:buChar char="ü"/>
            </a:pPr>
            <a:r>
              <a:rPr lang="en-US" sz="1600" err="1">
                <a:latin typeface="Roboto"/>
                <a:ea typeface="Roboto"/>
                <a:cs typeface="Roboto"/>
              </a:rPr>
              <a:t>max_features</a:t>
            </a:r>
            <a:endParaRPr lang="en-US" sz="1600">
              <a:latin typeface="Roboto"/>
              <a:ea typeface="Roboto"/>
              <a:cs typeface="Roboto"/>
            </a:endParaRPr>
          </a:p>
          <a:p>
            <a:pPr marL="514350" lvl="1" indent="-285750">
              <a:lnSpc>
                <a:spcPct val="100000"/>
              </a:lnSpc>
              <a:buFont typeface="Wingdings" panose="020B0604020202020204" pitchFamily="34" charset="0"/>
              <a:buChar char="ü"/>
            </a:pPr>
            <a:r>
              <a:rPr lang="en-US" sz="1600">
                <a:latin typeface="Roboto"/>
                <a:ea typeface="Roboto"/>
                <a:cs typeface="Roboto"/>
              </a:rPr>
              <a:t>bootstrap</a:t>
            </a:r>
          </a:p>
          <a:p>
            <a:pPr indent="-228600">
              <a:lnSpc>
                <a:spcPct val="100000"/>
              </a:lnSpc>
              <a:buFont typeface="Arial" panose="020B0604020202020204" pitchFamily="34" charset="0"/>
              <a:buChar char="•"/>
            </a:pPr>
            <a:endParaRPr lang="en-US" sz="1500"/>
          </a:p>
        </p:txBody>
      </p:sp>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7" name="Ink 2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5" name="Picture 5">
            <a:extLst>
              <a:ext uri="{FF2B5EF4-FFF2-40B4-BE49-F238E27FC236}">
                <a16:creationId xmlns:a16="http://schemas.microsoft.com/office/drawing/2014/main" id="{3141860A-A7B2-EE11-E2FE-A476D5BF712F}"/>
              </a:ext>
            </a:extLst>
          </p:cNvPr>
          <p:cNvPicPr>
            <a:picLocks noGrp="1" noChangeAspect="1"/>
          </p:cNvPicPr>
          <p:nvPr>
            <p:ph idx="1"/>
          </p:nvPr>
        </p:nvPicPr>
        <p:blipFill>
          <a:blip r:embed="rId5"/>
          <a:stretch>
            <a:fillRect/>
          </a:stretch>
        </p:blipFill>
        <p:spPr>
          <a:xfrm>
            <a:off x="6099048" y="2663884"/>
            <a:ext cx="5458968" cy="3152553"/>
          </a:xfrm>
          <a:prstGeom prst="rect">
            <a:avLst/>
          </a:prstGeom>
        </p:spPr>
      </p:pic>
      <p:sp>
        <p:nvSpPr>
          <p:cNvPr id="6" name="TextBox 5">
            <a:extLst>
              <a:ext uri="{FF2B5EF4-FFF2-40B4-BE49-F238E27FC236}">
                <a16:creationId xmlns:a16="http://schemas.microsoft.com/office/drawing/2014/main" id="{85DE64E9-6907-B1B6-A45C-2E47B224E4FB}"/>
              </a:ext>
            </a:extLst>
          </p:cNvPr>
          <p:cNvSpPr txBox="1"/>
          <p:nvPr/>
        </p:nvSpPr>
        <p:spPr>
          <a:xfrm>
            <a:off x="10581967" y="5813322"/>
            <a:ext cx="10566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Roboto"/>
                <a:ea typeface="Roboto"/>
                <a:cs typeface="Roboto"/>
              </a:rPr>
              <a:t>(Chaya, 2020)</a:t>
            </a:r>
          </a:p>
        </p:txBody>
      </p:sp>
    </p:spTree>
    <p:extLst>
      <p:ext uri="{BB962C8B-B14F-4D97-AF65-F5344CB8AC3E}">
        <p14:creationId xmlns:p14="http://schemas.microsoft.com/office/powerpoint/2010/main" val="3045329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CE162-3000-E364-8336-52EEDC8E93B0}"/>
              </a:ext>
            </a:extLst>
          </p:cNvPr>
          <p:cNvSpPr>
            <a:spLocks noGrp="1"/>
          </p:cNvSpPr>
          <p:nvPr>
            <p:ph type="title"/>
          </p:nvPr>
        </p:nvSpPr>
        <p:spPr>
          <a:xfrm>
            <a:off x="635000" y="634029"/>
            <a:ext cx="10921640" cy="1314698"/>
          </a:xfrm>
        </p:spPr>
        <p:txBody>
          <a:bodyPr anchor="ctr">
            <a:normAutofit/>
          </a:bodyPr>
          <a:lstStyle/>
          <a:p>
            <a:pPr algn="ctr"/>
            <a:r>
              <a:rPr lang="en-US" sz="7200">
                <a:latin typeface="Roboto"/>
                <a:ea typeface="Roboto"/>
                <a:cs typeface="Roboto"/>
              </a:rPr>
              <a:t>Table of contents</a:t>
            </a:r>
          </a:p>
        </p:txBody>
      </p:sp>
      <p:sp>
        <p:nvSpPr>
          <p:cNvPr id="18"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FB88C0C-8D27-DE39-91EC-20F27948459E}"/>
              </a:ext>
            </a:extLst>
          </p:cNvPr>
          <p:cNvGraphicFramePr>
            <a:graphicFrameLocks noGrp="1"/>
          </p:cNvGraphicFramePr>
          <p:nvPr>
            <p:ph idx="1"/>
            <p:extLst>
              <p:ext uri="{D42A27DB-BD31-4B8C-83A1-F6EECF244321}">
                <p14:modId xmlns:p14="http://schemas.microsoft.com/office/powerpoint/2010/main" val="3550206688"/>
              </p:ext>
            </p:extLst>
          </p:nvPr>
        </p:nvGraphicFramePr>
        <p:xfrm>
          <a:off x="687076" y="27415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3800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2E57B7-7818-CCED-6189-712807E0227B}"/>
              </a:ext>
            </a:extLst>
          </p:cNvPr>
          <p:cNvSpPr>
            <a:spLocks noGrp="1"/>
          </p:cNvSpPr>
          <p:nvPr>
            <p:ph type="title"/>
          </p:nvPr>
        </p:nvSpPr>
        <p:spPr>
          <a:xfrm>
            <a:off x="630936" y="640080"/>
            <a:ext cx="4818888" cy="1481328"/>
          </a:xfrm>
        </p:spPr>
        <p:txBody>
          <a:bodyPr vert="horz" lIns="91440" tIns="45720" rIns="91440" bIns="45720" rtlCol="0" anchor="b">
            <a:normAutofit/>
          </a:bodyPr>
          <a:lstStyle/>
          <a:p>
            <a:pPr>
              <a:lnSpc>
                <a:spcPct val="90000"/>
              </a:lnSpc>
            </a:pPr>
            <a:r>
              <a:rPr lang="en-US" sz="4400">
                <a:latin typeface="Roboto"/>
                <a:ea typeface="Roboto"/>
                <a:cs typeface="Roboto"/>
              </a:rPr>
              <a:t>Gradient Boosting Regression</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6E7520-0F79-2425-6746-BE4CC3761738}"/>
              </a:ext>
            </a:extLst>
          </p:cNvPr>
          <p:cNvSpPr>
            <a:spLocks noGrp="1"/>
          </p:cNvSpPr>
          <p:nvPr>
            <p:ph idx="1"/>
          </p:nvPr>
        </p:nvSpPr>
        <p:spPr>
          <a:xfrm>
            <a:off x="630936" y="2660904"/>
            <a:ext cx="4818888" cy="3547872"/>
          </a:xfrm>
        </p:spPr>
        <p:txBody>
          <a:bodyPr vert="horz" lIns="91440" tIns="45720" rIns="91440" bIns="45720" rtlCol="0" anchor="t">
            <a:noAutofit/>
          </a:bodyPr>
          <a:lstStyle/>
          <a:p>
            <a:pPr>
              <a:spcBef>
                <a:spcPts val="0"/>
              </a:spcBef>
              <a:spcAft>
                <a:spcPts val="600"/>
              </a:spcAft>
            </a:pPr>
            <a:r>
              <a:rPr lang="en-US" sz="1800">
                <a:latin typeface="Roboto"/>
                <a:ea typeface="Roboto"/>
                <a:cs typeface="Roboto"/>
              </a:rPr>
              <a:t>Great ability to determine nonlinear relationships</a:t>
            </a:r>
          </a:p>
          <a:p>
            <a:pPr>
              <a:spcBef>
                <a:spcPts val="0"/>
              </a:spcBef>
              <a:spcAft>
                <a:spcPts val="600"/>
              </a:spcAft>
            </a:pPr>
            <a:r>
              <a:rPr lang="en-US" sz="1800">
                <a:latin typeface="Roboto"/>
                <a:ea typeface="Roboto"/>
                <a:cs typeface="Roboto"/>
              </a:rPr>
              <a:t>Multiple weak models are created and combined to reduce loss and improve prediction performance</a:t>
            </a:r>
          </a:p>
          <a:p>
            <a:pPr>
              <a:spcBef>
                <a:spcPts val="0"/>
              </a:spcBef>
              <a:spcAft>
                <a:spcPts val="600"/>
              </a:spcAft>
            </a:pPr>
            <a:r>
              <a:rPr lang="en-US" sz="1800">
                <a:latin typeface="Roboto"/>
                <a:ea typeface="Roboto"/>
                <a:cs typeface="Roboto"/>
              </a:rPr>
              <a:t>Parameters:</a:t>
            </a:r>
          </a:p>
          <a:p>
            <a:pPr lvl="1">
              <a:spcBef>
                <a:spcPts val="0"/>
              </a:spcBef>
              <a:spcAft>
                <a:spcPts val="600"/>
              </a:spcAft>
              <a:buFont typeface="Wingdings" panose="020B0604020202020204" pitchFamily="34" charset="0"/>
              <a:buChar char="ü"/>
            </a:pPr>
            <a:r>
              <a:rPr lang="en-US" sz="1600">
                <a:latin typeface="Roboto"/>
                <a:ea typeface="Roboto"/>
                <a:cs typeface="Roboto"/>
              </a:rPr>
              <a:t>learning rate</a:t>
            </a:r>
          </a:p>
          <a:p>
            <a:pPr lvl="1">
              <a:spcBef>
                <a:spcPts val="0"/>
              </a:spcBef>
              <a:spcAft>
                <a:spcPts val="600"/>
              </a:spcAft>
              <a:buFont typeface="Wingdings" panose="020B0604020202020204" pitchFamily="34" charset="0"/>
              <a:buChar char="ü"/>
            </a:pPr>
            <a:r>
              <a:rPr lang="en-US" sz="1600">
                <a:latin typeface="Roboto"/>
                <a:ea typeface="Roboto"/>
                <a:cs typeface="Roboto"/>
              </a:rPr>
              <a:t>subsample</a:t>
            </a:r>
          </a:p>
          <a:p>
            <a:pPr lvl="1">
              <a:spcBef>
                <a:spcPts val="0"/>
              </a:spcBef>
              <a:spcAft>
                <a:spcPts val="600"/>
              </a:spcAft>
              <a:buFont typeface="Wingdings" panose="020B0604020202020204" pitchFamily="34" charset="0"/>
              <a:buChar char="ü"/>
            </a:pPr>
            <a:r>
              <a:rPr lang="en-US" sz="1600" err="1">
                <a:latin typeface="Roboto"/>
                <a:ea typeface="Roboto"/>
                <a:cs typeface="Roboto"/>
              </a:rPr>
              <a:t>n_estimators</a:t>
            </a:r>
            <a:endParaRPr lang="en-US" sz="1600">
              <a:latin typeface="Roboto"/>
              <a:ea typeface="Roboto"/>
              <a:cs typeface="Roboto"/>
            </a:endParaRPr>
          </a:p>
          <a:p>
            <a:pPr lvl="1">
              <a:spcBef>
                <a:spcPts val="0"/>
              </a:spcBef>
              <a:spcAft>
                <a:spcPts val="600"/>
              </a:spcAft>
              <a:buFont typeface="Wingdings" panose="020B0604020202020204" pitchFamily="34" charset="0"/>
              <a:buChar char="ü"/>
            </a:pPr>
            <a:r>
              <a:rPr lang="en-US" sz="1600" err="1">
                <a:latin typeface="Roboto"/>
                <a:ea typeface="Roboto"/>
                <a:cs typeface="Roboto"/>
              </a:rPr>
              <a:t>max_depth</a:t>
            </a:r>
            <a:endParaRPr lang="en-US" sz="1600">
              <a:latin typeface="Roboto"/>
              <a:ea typeface="Roboto"/>
              <a:cs typeface="Roboto"/>
            </a:endParaRPr>
          </a:p>
        </p:txBody>
      </p:sp>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5">
            <a:extLst>
              <a:ext uri="{FF2B5EF4-FFF2-40B4-BE49-F238E27FC236}">
                <a16:creationId xmlns:a16="http://schemas.microsoft.com/office/drawing/2014/main" id="{35B54F34-2537-DE64-73B8-1485035F9B75}"/>
              </a:ext>
            </a:extLst>
          </p:cNvPr>
          <p:cNvPicPr>
            <a:picLocks noChangeAspect="1"/>
          </p:cNvPicPr>
          <p:nvPr/>
        </p:nvPicPr>
        <p:blipFill>
          <a:blip r:embed="rId4"/>
          <a:stretch>
            <a:fillRect/>
          </a:stretch>
        </p:blipFill>
        <p:spPr>
          <a:xfrm>
            <a:off x="6099048" y="699516"/>
            <a:ext cx="5458968" cy="5458968"/>
          </a:xfrm>
          <a:prstGeom prst="rect">
            <a:avLst/>
          </a:prstGeom>
        </p:spPr>
      </p:pic>
      <p:sp>
        <p:nvSpPr>
          <p:cNvPr id="7" name="TextBox 6">
            <a:extLst>
              <a:ext uri="{FF2B5EF4-FFF2-40B4-BE49-F238E27FC236}">
                <a16:creationId xmlns:a16="http://schemas.microsoft.com/office/drawing/2014/main" id="{AF29407C-E0BB-ED1F-BACE-3E1C046B8FD2}"/>
              </a:ext>
            </a:extLst>
          </p:cNvPr>
          <p:cNvSpPr txBox="1"/>
          <p:nvPr/>
        </p:nvSpPr>
        <p:spPr>
          <a:xfrm>
            <a:off x="9013722" y="5953432"/>
            <a:ext cx="23376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Roboto"/>
                <a:ea typeface="Roboto"/>
                <a:cs typeface="Roboto"/>
              </a:rPr>
              <a:t>(http://uc-r.github.io/gbm_regression)</a:t>
            </a:r>
          </a:p>
        </p:txBody>
      </p:sp>
    </p:spTree>
    <p:extLst>
      <p:ext uri="{BB962C8B-B14F-4D97-AF65-F5344CB8AC3E}">
        <p14:creationId xmlns:p14="http://schemas.microsoft.com/office/powerpoint/2010/main" val="852156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4D84EA-C174-98BD-302B-2AE035D33383}"/>
              </a:ext>
            </a:extLst>
          </p:cNvPr>
          <p:cNvSpPr>
            <a:spLocks noGrp="1"/>
          </p:cNvSpPr>
          <p:nvPr>
            <p:ph type="title"/>
          </p:nvPr>
        </p:nvSpPr>
        <p:spPr>
          <a:xfrm>
            <a:off x="674068" y="639520"/>
            <a:ext cx="4133490" cy="1719072"/>
          </a:xfrm>
        </p:spPr>
        <p:txBody>
          <a:bodyPr anchor="b">
            <a:normAutofit/>
          </a:bodyPr>
          <a:lstStyle/>
          <a:p>
            <a:pPr>
              <a:lnSpc>
                <a:spcPct val="90000"/>
              </a:lnSpc>
            </a:pPr>
            <a:r>
              <a:rPr lang="en-US" sz="3800">
                <a:latin typeface="Roboto"/>
                <a:ea typeface="Roboto"/>
                <a:cs typeface="Roboto"/>
              </a:rPr>
              <a:t>Gaussian Process Regressor</a:t>
            </a:r>
          </a:p>
        </p:txBody>
      </p:sp>
      <p:sp>
        <p:nvSpPr>
          <p:cNvPr id="4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3891DF"/>
          </a:solidFill>
          <a:ln w="38100" cap="rnd">
            <a:solidFill>
              <a:srgbClr val="3891D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0E94D4-B36F-65C4-520B-A0DEC9B63910}"/>
              </a:ext>
            </a:extLst>
          </p:cNvPr>
          <p:cNvSpPr>
            <a:spLocks noGrp="1"/>
          </p:cNvSpPr>
          <p:nvPr>
            <p:ph idx="1"/>
          </p:nvPr>
        </p:nvSpPr>
        <p:spPr>
          <a:xfrm>
            <a:off x="630936" y="2807208"/>
            <a:ext cx="3429000" cy="3410712"/>
          </a:xfrm>
        </p:spPr>
        <p:txBody>
          <a:bodyPr vert="horz" lIns="91440" tIns="45720" rIns="91440" bIns="45720" rtlCol="0" anchor="t">
            <a:normAutofit/>
          </a:bodyPr>
          <a:lstStyle/>
          <a:p>
            <a:pPr>
              <a:lnSpc>
                <a:spcPct val="100000"/>
              </a:lnSpc>
            </a:pPr>
            <a:r>
              <a:rPr lang="en-US" sz="1800">
                <a:latin typeface="Roboto"/>
                <a:ea typeface="+mn-lt"/>
                <a:cs typeface="+mn-lt"/>
              </a:rPr>
              <a:t>Nonlinear regression tool based on Bayesian probability theory</a:t>
            </a:r>
          </a:p>
          <a:p>
            <a:pPr>
              <a:lnSpc>
                <a:spcPct val="100000"/>
              </a:lnSpc>
            </a:pPr>
            <a:r>
              <a:rPr lang="en-US" sz="1800">
                <a:latin typeface="Roboto"/>
                <a:ea typeface="+mn-lt"/>
                <a:cs typeface="+mn-lt"/>
              </a:rPr>
              <a:t>Able to interpolate between data points scattered in a multi-dimensional input space</a:t>
            </a:r>
            <a:endParaRPr lang="en-US" sz="1800">
              <a:latin typeface="Roboto"/>
              <a:ea typeface="Roboto"/>
              <a:cs typeface="Roboto"/>
            </a:endParaRPr>
          </a:p>
          <a:p>
            <a:pPr>
              <a:lnSpc>
                <a:spcPct val="100000"/>
              </a:lnSpc>
            </a:pPr>
            <a:r>
              <a:rPr lang="en-US" sz="1800">
                <a:latin typeface="Roboto"/>
                <a:ea typeface="Roboto"/>
                <a:cs typeface="Roboto"/>
              </a:rPr>
              <a:t>Different kernels provided to improve fitting of model </a:t>
            </a:r>
          </a:p>
          <a:p>
            <a:pPr marL="0" indent="0">
              <a:lnSpc>
                <a:spcPct val="100000"/>
              </a:lnSpc>
              <a:buNone/>
            </a:pPr>
            <a:endParaRPr lang="en-US" sz="1500"/>
          </a:p>
        </p:txBody>
      </p:sp>
      <mc:AlternateContent xmlns:mc="http://schemas.openxmlformats.org/markup-compatibility/2006" xmlns:p14="http://schemas.microsoft.com/office/powerpoint/2010/main">
        <mc:Choice Requires="p14">
          <p:contentPart p14:bwMode="auto" r:id="rId2">
            <p14:nvContentPartPr>
              <p14:cNvPr id="45" name="Ink 4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45" name="Ink 4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5" descr="Chart&#10;&#10;Description automatically generated">
            <a:extLst>
              <a:ext uri="{FF2B5EF4-FFF2-40B4-BE49-F238E27FC236}">
                <a16:creationId xmlns:a16="http://schemas.microsoft.com/office/drawing/2014/main" id="{B3267EA5-9850-37D9-24FD-F562C12274B5}"/>
              </a:ext>
            </a:extLst>
          </p:cNvPr>
          <p:cNvPicPr>
            <a:picLocks noChangeAspect="1"/>
          </p:cNvPicPr>
          <p:nvPr/>
        </p:nvPicPr>
        <p:blipFill>
          <a:blip r:embed="rId4"/>
          <a:stretch>
            <a:fillRect/>
          </a:stretch>
        </p:blipFill>
        <p:spPr>
          <a:xfrm>
            <a:off x="4668673" y="2528537"/>
            <a:ext cx="6903720" cy="2347265"/>
          </a:xfrm>
          <a:prstGeom prst="rect">
            <a:avLst/>
          </a:prstGeom>
        </p:spPr>
      </p:pic>
      <p:sp>
        <p:nvSpPr>
          <p:cNvPr id="4" name="TextBox 3">
            <a:extLst>
              <a:ext uri="{FF2B5EF4-FFF2-40B4-BE49-F238E27FC236}">
                <a16:creationId xmlns:a16="http://schemas.microsoft.com/office/drawing/2014/main" id="{9AF16CB3-6A93-1E72-BEE4-19D1FB587937}"/>
              </a:ext>
            </a:extLst>
          </p:cNvPr>
          <p:cNvSpPr txBox="1"/>
          <p:nvPr/>
        </p:nvSpPr>
        <p:spPr>
          <a:xfrm>
            <a:off x="10266512" y="4870330"/>
            <a:ext cx="13011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r>
              <a:rPr lang="en-US" sz="1000">
                <a:latin typeface="Roboto"/>
                <a:ea typeface="Roboto"/>
                <a:cs typeface="Roboto"/>
              </a:rPr>
              <a:t>Gundersen, 2019)</a:t>
            </a:r>
          </a:p>
        </p:txBody>
      </p:sp>
    </p:spTree>
    <p:extLst>
      <p:ext uri="{BB962C8B-B14F-4D97-AF65-F5344CB8AC3E}">
        <p14:creationId xmlns:p14="http://schemas.microsoft.com/office/powerpoint/2010/main" val="1099824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90338" y="640080"/>
            <a:ext cx="3734014" cy="3566160"/>
          </a:xfrm>
        </p:spPr>
        <p:txBody>
          <a:bodyPr vert="horz" lIns="91440" tIns="45720" rIns="91440" bIns="45720" rtlCol="0" anchor="b">
            <a:normAutofit/>
          </a:bodyPr>
          <a:lstStyle/>
          <a:p>
            <a:r>
              <a:rPr lang="en-US" sz="8000">
                <a:latin typeface="Roboto"/>
                <a:ea typeface="Roboto"/>
                <a:cs typeface="Roboto"/>
              </a:rPr>
              <a:t>Results</a:t>
            </a:r>
          </a:p>
        </p:txBody>
      </p:sp>
      <p:sp>
        <p:nvSpPr>
          <p:cNvPr id="13"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17B6CB"/>
          </a:solidFill>
          <a:ln w="38100" cap="rnd">
            <a:solidFill>
              <a:srgbClr val="17B6C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FD1B4355-D6D3-EDDE-CF4B-163F78391543}"/>
              </a:ext>
            </a:extLst>
          </p:cNvPr>
          <p:cNvPicPr>
            <a:picLocks noChangeAspect="1"/>
          </p:cNvPicPr>
          <p:nvPr/>
        </p:nvPicPr>
        <p:blipFill rotWithShape="1">
          <a:blip r:embed="rId2"/>
          <a:srcRect l="15950" r="21363"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05564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225E-FF8C-3AD9-4DC6-AE522AB8B279}"/>
              </a:ext>
            </a:extLst>
          </p:cNvPr>
          <p:cNvSpPr>
            <a:spLocks noGrp="1"/>
          </p:cNvSpPr>
          <p:nvPr>
            <p:ph type="title"/>
          </p:nvPr>
        </p:nvSpPr>
        <p:spPr/>
        <p:txBody>
          <a:bodyPr>
            <a:normAutofit/>
          </a:bodyPr>
          <a:lstStyle/>
          <a:p>
            <a:r>
              <a:rPr lang="en-US" sz="4800">
                <a:latin typeface="Roboto"/>
                <a:ea typeface="Roboto"/>
                <a:cs typeface="Roboto"/>
              </a:rPr>
              <a:t>R Squares and MSE</a:t>
            </a:r>
          </a:p>
        </p:txBody>
      </p:sp>
      <p:sp>
        <p:nvSpPr>
          <p:cNvPr id="7" name="TextBox 6">
            <a:extLst>
              <a:ext uri="{FF2B5EF4-FFF2-40B4-BE49-F238E27FC236}">
                <a16:creationId xmlns:a16="http://schemas.microsoft.com/office/drawing/2014/main" id="{8FDE416D-4AFE-67D0-72FB-C1D6942FAA9E}"/>
              </a:ext>
            </a:extLst>
          </p:cNvPr>
          <p:cNvSpPr txBox="1"/>
          <p:nvPr/>
        </p:nvSpPr>
        <p:spPr>
          <a:xfrm>
            <a:off x="4667250" y="2047874"/>
            <a:ext cx="3048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a:p>
        </p:txBody>
      </p:sp>
      <p:graphicFrame>
        <p:nvGraphicFramePr>
          <p:cNvPr id="8" name="Table 8">
            <a:extLst>
              <a:ext uri="{FF2B5EF4-FFF2-40B4-BE49-F238E27FC236}">
                <a16:creationId xmlns:a16="http://schemas.microsoft.com/office/drawing/2014/main" id="{BE5E3B90-98B5-0449-934D-E3BCF4D48040}"/>
              </a:ext>
            </a:extLst>
          </p:cNvPr>
          <p:cNvGraphicFramePr>
            <a:graphicFrameLocks noGrp="1"/>
          </p:cNvGraphicFramePr>
          <p:nvPr>
            <p:extLst>
              <p:ext uri="{D42A27DB-BD31-4B8C-83A1-F6EECF244321}">
                <p14:modId xmlns:p14="http://schemas.microsoft.com/office/powerpoint/2010/main" val="2149604052"/>
              </p:ext>
            </p:extLst>
          </p:nvPr>
        </p:nvGraphicFramePr>
        <p:xfrm>
          <a:off x="838199" y="2117181"/>
          <a:ext cx="10515600" cy="2120785"/>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117127181"/>
                    </a:ext>
                  </a:extLst>
                </a:gridCol>
                <a:gridCol w="2103120">
                  <a:extLst>
                    <a:ext uri="{9D8B030D-6E8A-4147-A177-3AD203B41FA5}">
                      <a16:colId xmlns:a16="http://schemas.microsoft.com/office/drawing/2014/main" val="2137642784"/>
                    </a:ext>
                  </a:extLst>
                </a:gridCol>
                <a:gridCol w="2103120">
                  <a:extLst>
                    <a:ext uri="{9D8B030D-6E8A-4147-A177-3AD203B41FA5}">
                      <a16:colId xmlns:a16="http://schemas.microsoft.com/office/drawing/2014/main" val="1531599823"/>
                    </a:ext>
                  </a:extLst>
                </a:gridCol>
                <a:gridCol w="2103120">
                  <a:extLst>
                    <a:ext uri="{9D8B030D-6E8A-4147-A177-3AD203B41FA5}">
                      <a16:colId xmlns:a16="http://schemas.microsoft.com/office/drawing/2014/main" val="606897385"/>
                    </a:ext>
                  </a:extLst>
                </a:gridCol>
                <a:gridCol w="2103120">
                  <a:extLst>
                    <a:ext uri="{9D8B030D-6E8A-4147-A177-3AD203B41FA5}">
                      <a16:colId xmlns:a16="http://schemas.microsoft.com/office/drawing/2014/main" val="1366816241"/>
                    </a:ext>
                  </a:extLst>
                </a:gridCol>
              </a:tblGrid>
              <a:tr h="642234">
                <a:tc>
                  <a:txBody>
                    <a:bodyPr/>
                    <a:lstStyle/>
                    <a:p>
                      <a:r>
                        <a:rPr lang="en-SG">
                          <a:latin typeface="Roboto"/>
                          <a:ea typeface="Roboto"/>
                        </a:rPr>
                        <a:t>R squares table</a:t>
                      </a:r>
                    </a:p>
                  </a:txBody>
                  <a:tcPr>
                    <a:solidFill>
                      <a:schemeClr val="accent1">
                        <a:lumMod val="75000"/>
                      </a:schemeClr>
                    </a:solidFill>
                  </a:tcPr>
                </a:tc>
                <a:tc>
                  <a:txBody>
                    <a:bodyPr/>
                    <a:lstStyle/>
                    <a:p>
                      <a:r>
                        <a:rPr lang="en-SG">
                          <a:latin typeface="Roboto"/>
                          <a:ea typeface="Roboto"/>
                        </a:rPr>
                        <a:t>Linear regression</a:t>
                      </a:r>
                    </a:p>
                  </a:txBody>
                  <a:tcPr/>
                </a:tc>
                <a:tc>
                  <a:txBody>
                    <a:bodyPr/>
                    <a:lstStyle/>
                    <a:p>
                      <a:r>
                        <a:rPr lang="en-SG">
                          <a:latin typeface="Roboto"/>
                          <a:ea typeface="Roboto"/>
                        </a:rPr>
                        <a:t>Random forest</a:t>
                      </a:r>
                    </a:p>
                  </a:txBody>
                  <a:tcPr/>
                </a:tc>
                <a:tc>
                  <a:txBody>
                    <a:bodyPr/>
                    <a:lstStyle/>
                    <a:p>
                      <a:r>
                        <a:rPr lang="en-SG">
                          <a:latin typeface="Roboto"/>
                          <a:ea typeface="Roboto"/>
                        </a:rPr>
                        <a:t>Gradient boosting</a:t>
                      </a:r>
                    </a:p>
                  </a:txBody>
                  <a:tcPr/>
                </a:tc>
                <a:tc>
                  <a:txBody>
                    <a:bodyPr/>
                    <a:lstStyle/>
                    <a:p>
                      <a:r>
                        <a:rPr lang="en-SG">
                          <a:latin typeface="Roboto"/>
                          <a:ea typeface="Roboto"/>
                        </a:rPr>
                        <a:t>Gaussian Process</a:t>
                      </a:r>
                    </a:p>
                  </a:txBody>
                  <a:tcPr/>
                </a:tc>
                <a:extLst>
                  <a:ext uri="{0D108BD9-81ED-4DB2-BD59-A6C34878D82A}">
                    <a16:rowId xmlns:a16="http://schemas.microsoft.com/office/drawing/2014/main" val="3439586094"/>
                  </a:ext>
                </a:extLst>
              </a:tr>
              <a:tr h="366990">
                <a:tc>
                  <a:txBody>
                    <a:bodyPr/>
                    <a:lstStyle/>
                    <a:p>
                      <a:r>
                        <a:rPr lang="en-SG" err="1">
                          <a:latin typeface="Roboto"/>
                          <a:ea typeface="Roboto"/>
                        </a:rPr>
                        <a:t>RDKit</a:t>
                      </a:r>
                      <a:r>
                        <a:rPr lang="en-SG">
                          <a:latin typeface="Roboto"/>
                          <a:ea typeface="Roboto"/>
                        </a:rPr>
                        <a:t> FP</a:t>
                      </a:r>
                    </a:p>
                  </a:txBody>
                  <a:tcPr>
                    <a:solidFill>
                      <a:schemeClr val="accent1">
                        <a:lumMod val="40000"/>
                        <a:lumOff val="60000"/>
                      </a:schemeClr>
                    </a:solidFill>
                  </a:tcPr>
                </a:tc>
                <a:tc>
                  <a:txBody>
                    <a:bodyPr/>
                    <a:lstStyle/>
                    <a:p>
                      <a:r>
                        <a:rPr lang="en-SG">
                          <a:solidFill>
                            <a:schemeClr val="tx1"/>
                          </a:solidFill>
                          <a:latin typeface="Roboto"/>
                          <a:ea typeface="Roboto"/>
                        </a:rPr>
                        <a:t>-0.389</a:t>
                      </a:r>
                    </a:p>
                  </a:txBody>
                  <a:tcPr>
                    <a:solidFill>
                      <a:schemeClr val="accent1">
                        <a:lumMod val="20000"/>
                        <a:lumOff val="80000"/>
                      </a:schemeClr>
                    </a:solidFill>
                  </a:tcPr>
                </a:tc>
                <a:tc>
                  <a:txBody>
                    <a:bodyPr/>
                    <a:lstStyle/>
                    <a:p>
                      <a:r>
                        <a:rPr lang="en-SG">
                          <a:solidFill>
                            <a:schemeClr val="tx1"/>
                          </a:solidFill>
                          <a:latin typeface="Roboto"/>
                          <a:ea typeface="Roboto"/>
                        </a:rPr>
                        <a:t>0.835</a:t>
                      </a:r>
                    </a:p>
                  </a:txBody>
                  <a:tcPr>
                    <a:solidFill>
                      <a:schemeClr val="accent1">
                        <a:lumMod val="20000"/>
                        <a:lumOff val="80000"/>
                      </a:schemeClr>
                    </a:solidFill>
                  </a:tcPr>
                </a:tc>
                <a:tc>
                  <a:txBody>
                    <a:bodyPr/>
                    <a:lstStyle/>
                    <a:p>
                      <a:r>
                        <a:rPr lang="en-SG">
                          <a:solidFill>
                            <a:schemeClr val="tx1"/>
                          </a:solidFill>
                          <a:latin typeface="Roboto"/>
                          <a:ea typeface="Roboto"/>
                        </a:rPr>
                        <a:t>0.843</a:t>
                      </a:r>
                      <a:endParaRPr lang="en-SG">
                        <a:solidFill>
                          <a:schemeClr val="tx1"/>
                        </a:solidFill>
                        <a:latin typeface="Roboto" panose="02000000000000000000" pitchFamily="2" charset="0"/>
                        <a:ea typeface="Roboto" panose="02000000000000000000" pitchFamily="2" charset="0"/>
                      </a:endParaRPr>
                    </a:p>
                  </a:txBody>
                  <a:tcPr>
                    <a:solidFill>
                      <a:schemeClr val="accent1">
                        <a:lumMod val="20000"/>
                        <a:lumOff val="80000"/>
                      </a:schemeClr>
                    </a:solidFill>
                  </a:tcPr>
                </a:tc>
                <a:tc>
                  <a:txBody>
                    <a:bodyPr/>
                    <a:lstStyle/>
                    <a:p>
                      <a:r>
                        <a:rPr lang="en-SG">
                          <a:solidFill>
                            <a:schemeClr val="tx1"/>
                          </a:solidFill>
                          <a:latin typeface="Roboto" panose="02000000000000000000" pitchFamily="2" charset="0"/>
                          <a:ea typeface="Roboto" panose="02000000000000000000" pitchFamily="2" charset="0"/>
                        </a:rPr>
                        <a:t>0.846</a:t>
                      </a:r>
                    </a:p>
                  </a:txBody>
                  <a:tcPr>
                    <a:solidFill>
                      <a:schemeClr val="accent6">
                        <a:lumMod val="20000"/>
                        <a:lumOff val="80000"/>
                      </a:schemeClr>
                    </a:solidFill>
                  </a:tcPr>
                </a:tc>
                <a:extLst>
                  <a:ext uri="{0D108BD9-81ED-4DB2-BD59-A6C34878D82A}">
                    <a16:rowId xmlns:a16="http://schemas.microsoft.com/office/drawing/2014/main" val="400339139"/>
                  </a:ext>
                </a:extLst>
              </a:tr>
              <a:tr h="367387">
                <a:tc>
                  <a:txBody>
                    <a:bodyPr/>
                    <a:lstStyle/>
                    <a:p>
                      <a:r>
                        <a:rPr lang="en-SG">
                          <a:latin typeface="Roboto"/>
                          <a:ea typeface="Roboto"/>
                        </a:rPr>
                        <a:t>Morgan FP</a:t>
                      </a:r>
                    </a:p>
                  </a:txBody>
                  <a:tcPr>
                    <a:solidFill>
                      <a:schemeClr val="accent1">
                        <a:lumMod val="40000"/>
                        <a:lumOff val="60000"/>
                      </a:schemeClr>
                    </a:solidFill>
                  </a:tcPr>
                </a:tc>
                <a:tc>
                  <a:txBody>
                    <a:bodyPr/>
                    <a:lstStyle/>
                    <a:p>
                      <a:r>
                        <a:rPr lang="en-SG">
                          <a:solidFill>
                            <a:schemeClr val="tx1"/>
                          </a:solidFill>
                          <a:latin typeface="Roboto"/>
                          <a:ea typeface="Roboto"/>
                        </a:rPr>
                        <a:t>-439</a:t>
                      </a:r>
                    </a:p>
                  </a:txBody>
                  <a:tcPr>
                    <a:solidFill>
                      <a:schemeClr val="accent1">
                        <a:lumMod val="20000"/>
                        <a:lumOff val="80000"/>
                      </a:schemeClr>
                    </a:solidFill>
                  </a:tcPr>
                </a:tc>
                <a:tc>
                  <a:txBody>
                    <a:bodyPr/>
                    <a:lstStyle/>
                    <a:p>
                      <a:r>
                        <a:rPr lang="en-SG">
                          <a:solidFill>
                            <a:schemeClr val="tx1"/>
                          </a:solidFill>
                          <a:latin typeface="Roboto"/>
                          <a:ea typeface="Roboto"/>
                        </a:rPr>
                        <a:t>0.743</a:t>
                      </a:r>
                    </a:p>
                  </a:txBody>
                  <a:tcPr>
                    <a:solidFill>
                      <a:schemeClr val="accent1">
                        <a:lumMod val="20000"/>
                        <a:lumOff val="80000"/>
                      </a:schemeClr>
                    </a:solidFill>
                  </a:tcPr>
                </a:tc>
                <a:tc>
                  <a:txBody>
                    <a:bodyPr/>
                    <a:lstStyle/>
                    <a:p>
                      <a:r>
                        <a:rPr lang="en-SG">
                          <a:solidFill>
                            <a:schemeClr val="tx1"/>
                          </a:solidFill>
                          <a:latin typeface="Roboto"/>
                          <a:ea typeface="Roboto"/>
                        </a:rPr>
                        <a:t>0.759</a:t>
                      </a:r>
                      <a:endParaRPr lang="en-SG">
                        <a:solidFill>
                          <a:schemeClr val="tx1"/>
                        </a:solidFill>
                        <a:latin typeface="Roboto" panose="02000000000000000000" pitchFamily="2" charset="0"/>
                        <a:ea typeface="Roboto" panose="02000000000000000000" pitchFamily="2" charset="0"/>
                      </a:endParaRPr>
                    </a:p>
                  </a:txBody>
                  <a:tcPr>
                    <a:solidFill>
                      <a:schemeClr val="accent1">
                        <a:lumMod val="20000"/>
                        <a:lumOff val="80000"/>
                      </a:schemeClr>
                    </a:solidFill>
                  </a:tcPr>
                </a:tc>
                <a:tc>
                  <a:txBody>
                    <a:bodyPr/>
                    <a:lstStyle/>
                    <a:p>
                      <a:r>
                        <a:rPr lang="en-SG">
                          <a:solidFill>
                            <a:schemeClr val="tx1"/>
                          </a:solidFill>
                          <a:latin typeface="Roboto" panose="02000000000000000000" pitchFamily="2" charset="0"/>
                          <a:ea typeface="Roboto" panose="02000000000000000000" pitchFamily="2" charset="0"/>
                        </a:rPr>
                        <a:t>0.776</a:t>
                      </a:r>
                    </a:p>
                  </a:txBody>
                  <a:tcPr>
                    <a:solidFill>
                      <a:schemeClr val="accent6">
                        <a:lumMod val="20000"/>
                        <a:lumOff val="80000"/>
                      </a:schemeClr>
                    </a:solidFill>
                  </a:tcPr>
                </a:tc>
                <a:extLst>
                  <a:ext uri="{0D108BD9-81ED-4DB2-BD59-A6C34878D82A}">
                    <a16:rowId xmlns:a16="http://schemas.microsoft.com/office/drawing/2014/main" val="1531701633"/>
                  </a:ext>
                </a:extLst>
              </a:tr>
              <a:tr h="372087">
                <a:tc>
                  <a:txBody>
                    <a:bodyPr/>
                    <a:lstStyle/>
                    <a:p>
                      <a:r>
                        <a:rPr lang="en-SG">
                          <a:latin typeface="Roboto"/>
                          <a:ea typeface="Roboto"/>
                        </a:rPr>
                        <a:t>Mol2vec</a:t>
                      </a:r>
                    </a:p>
                  </a:txBody>
                  <a:tcPr>
                    <a:solidFill>
                      <a:schemeClr val="accent1">
                        <a:lumMod val="40000"/>
                        <a:lumOff val="60000"/>
                      </a:schemeClr>
                    </a:solidFill>
                  </a:tcPr>
                </a:tc>
                <a:tc>
                  <a:txBody>
                    <a:bodyPr/>
                    <a:lstStyle/>
                    <a:p>
                      <a:r>
                        <a:rPr lang="en-SG">
                          <a:solidFill>
                            <a:schemeClr val="tx1"/>
                          </a:solidFill>
                          <a:latin typeface="Roboto"/>
                          <a:ea typeface="Roboto"/>
                        </a:rPr>
                        <a:t>0.750</a:t>
                      </a:r>
                    </a:p>
                  </a:txBody>
                  <a:tcPr>
                    <a:solidFill>
                      <a:schemeClr val="accent2">
                        <a:lumMod val="20000"/>
                        <a:lumOff val="80000"/>
                      </a:schemeClr>
                    </a:solidFill>
                  </a:tcPr>
                </a:tc>
                <a:tc>
                  <a:txBody>
                    <a:bodyPr/>
                    <a:lstStyle/>
                    <a:p>
                      <a:r>
                        <a:rPr lang="en-SG">
                          <a:solidFill>
                            <a:schemeClr val="tx1"/>
                          </a:solidFill>
                          <a:latin typeface="Roboto"/>
                          <a:ea typeface="Roboto"/>
                        </a:rPr>
                        <a:t>0.825</a:t>
                      </a:r>
                    </a:p>
                  </a:txBody>
                  <a:tcPr>
                    <a:solidFill>
                      <a:schemeClr val="accent2">
                        <a:lumMod val="20000"/>
                        <a:lumOff val="80000"/>
                      </a:schemeClr>
                    </a:solidFill>
                  </a:tcPr>
                </a:tc>
                <a:tc>
                  <a:txBody>
                    <a:bodyPr/>
                    <a:lstStyle/>
                    <a:p>
                      <a:r>
                        <a:rPr lang="en-SG">
                          <a:solidFill>
                            <a:schemeClr val="tx1"/>
                          </a:solidFill>
                          <a:latin typeface="Roboto"/>
                          <a:ea typeface="Roboto"/>
                        </a:rPr>
                        <a:t>0.880</a:t>
                      </a:r>
                    </a:p>
                  </a:txBody>
                  <a:tcPr>
                    <a:solidFill>
                      <a:schemeClr val="accent2">
                        <a:lumMod val="20000"/>
                        <a:lumOff val="80000"/>
                      </a:schemeClr>
                    </a:solidFill>
                  </a:tcPr>
                </a:tc>
                <a:tc>
                  <a:txBody>
                    <a:bodyPr/>
                    <a:lstStyle/>
                    <a:p>
                      <a:r>
                        <a:rPr lang="en-SG">
                          <a:solidFill>
                            <a:schemeClr val="tx1"/>
                          </a:solidFill>
                          <a:latin typeface="Roboto"/>
                          <a:ea typeface="Roboto"/>
                        </a:rPr>
                        <a:t>0.910</a:t>
                      </a:r>
                    </a:p>
                  </a:txBody>
                  <a:tcPr>
                    <a:solidFill>
                      <a:schemeClr val="accent3">
                        <a:lumMod val="20000"/>
                        <a:lumOff val="80000"/>
                      </a:schemeClr>
                    </a:solidFill>
                  </a:tcPr>
                </a:tc>
                <a:extLst>
                  <a:ext uri="{0D108BD9-81ED-4DB2-BD59-A6C34878D82A}">
                    <a16:rowId xmlns:a16="http://schemas.microsoft.com/office/drawing/2014/main" val="834241847"/>
                  </a:ext>
                </a:extLst>
              </a:tr>
              <a:tr h="372087">
                <a:tc>
                  <a:txBody>
                    <a:bodyPr/>
                    <a:lstStyle/>
                    <a:p>
                      <a:r>
                        <a:rPr lang="en-SG">
                          <a:latin typeface="Roboto"/>
                          <a:ea typeface="Roboto"/>
                        </a:rPr>
                        <a:t>Graph2vec</a:t>
                      </a:r>
                    </a:p>
                  </a:txBody>
                  <a:tcPr>
                    <a:solidFill>
                      <a:schemeClr val="accent1">
                        <a:lumMod val="40000"/>
                        <a:lumOff val="60000"/>
                      </a:schemeClr>
                    </a:solidFill>
                  </a:tcPr>
                </a:tc>
                <a:tc>
                  <a:txBody>
                    <a:bodyPr/>
                    <a:lstStyle/>
                    <a:p>
                      <a:r>
                        <a:rPr lang="en-SG">
                          <a:solidFill>
                            <a:schemeClr val="tx1"/>
                          </a:solidFill>
                          <a:latin typeface="Roboto"/>
                          <a:ea typeface="Roboto"/>
                        </a:rPr>
                        <a:t>0.447</a:t>
                      </a:r>
                    </a:p>
                  </a:txBody>
                  <a:tcPr>
                    <a:solidFill>
                      <a:schemeClr val="accent1">
                        <a:lumMod val="20000"/>
                        <a:lumOff val="80000"/>
                      </a:schemeClr>
                    </a:solidFill>
                  </a:tcPr>
                </a:tc>
                <a:tc>
                  <a:txBody>
                    <a:bodyPr/>
                    <a:lstStyle/>
                    <a:p>
                      <a:r>
                        <a:rPr lang="en-SG">
                          <a:solidFill>
                            <a:schemeClr val="tx1"/>
                          </a:solidFill>
                          <a:latin typeface="Roboto"/>
                          <a:ea typeface="Roboto"/>
                        </a:rPr>
                        <a:t>0.488</a:t>
                      </a:r>
                    </a:p>
                  </a:txBody>
                  <a:tcPr>
                    <a:solidFill>
                      <a:schemeClr val="accent1">
                        <a:lumMod val="20000"/>
                        <a:lumOff val="80000"/>
                      </a:schemeClr>
                    </a:solidFill>
                  </a:tcPr>
                </a:tc>
                <a:tc>
                  <a:txBody>
                    <a:bodyPr/>
                    <a:lstStyle/>
                    <a:p>
                      <a:r>
                        <a:rPr lang="en-SG">
                          <a:solidFill>
                            <a:schemeClr val="tx1"/>
                          </a:solidFill>
                          <a:latin typeface="Roboto"/>
                          <a:ea typeface="Roboto"/>
                        </a:rPr>
                        <a:t>0.496</a:t>
                      </a:r>
                      <a:endParaRPr lang="en-SG">
                        <a:solidFill>
                          <a:schemeClr val="tx1"/>
                        </a:solidFill>
                        <a:latin typeface="Roboto" panose="02000000000000000000" pitchFamily="2" charset="0"/>
                        <a:ea typeface="Roboto" panose="02000000000000000000" pitchFamily="2" charset="0"/>
                      </a:endParaRPr>
                    </a:p>
                  </a:txBody>
                  <a:tcPr>
                    <a:solidFill>
                      <a:schemeClr val="accent1">
                        <a:lumMod val="20000"/>
                        <a:lumOff val="80000"/>
                      </a:schemeClr>
                    </a:solidFill>
                  </a:tcPr>
                </a:tc>
                <a:tc>
                  <a:txBody>
                    <a:bodyPr/>
                    <a:lstStyle/>
                    <a:p>
                      <a:r>
                        <a:rPr lang="en-SG">
                          <a:solidFill>
                            <a:schemeClr val="tx1"/>
                          </a:solidFill>
                          <a:latin typeface="Roboto" panose="02000000000000000000" pitchFamily="2" charset="0"/>
                          <a:ea typeface="Roboto" panose="02000000000000000000" pitchFamily="2" charset="0"/>
                        </a:rPr>
                        <a:t>0.543</a:t>
                      </a:r>
                    </a:p>
                  </a:txBody>
                  <a:tcPr>
                    <a:solidFill>
                      <a:schemeClr val="accent6">
                        <a:lumMod val="20000"/>
                        <a:lumOff val="80000"/>
                      </a:schemeClr>
                    </a:solidFill>
                  </a:tcPr>
                </a:tc>
                <a:extLst>
                  <a:ext uri="{0D108BD9-81ED-4DB2-BD59-A6C34878D82A}">
                    <a16:rowId xmlns:a16="http://schemas.microsoft.com/office/drawing/2014/main" val="1813338430"/>
                  </a:ext>
                </a:extLst>
              </a:tr>
            </a:tbl>
          </a:graphicData>
        </a:graphic>
      </p:graphicFrame>
      <p:graphicFrame>
        <p:nvGraphicFramePr>
          <p:cNvPr id="9" name="Table 8">
            <a:extLst>
              <a:ext uri="{FF2B5EF4-FFF2-40B4-BE49-F238E27FC236}">
                <a16:creationId xmlns:a16="http://schemas.microsoft.com/office/drawing/2014/main" id="{29E0C7CE-53DE-A047-1C71-F193BF30A259}"/>
              </a:ext>
            </a:extLst>
          </p:cNvPr>
          <p:cNvGraphicFramePr>
            <a:graphicFrameLocks noGrp="1"/>
          </p:cNvGraphicFramePr>
          <p:nvPr>
            <p:extLst>
              <p:ext uri="{D42A27DB-BD31-4B8C-83A1-F6EECF244321}">
                <p14:modId xmlns:p14="http://schemas.microsoft.com/office/powerpoint/2010/main" val="229851554"/>
              </p:ext>
            </p:extLst>
          </p:nvPr>
        </p:nvGraphicFramePr>
        <p:xfrm>
          <a:off x="838199" y="4412094"/>
          <a:ext cx="10515600" cy="1851546"/>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117127181"/>
                    </a:ext>
                  </a:extLst>
                </a:gridCol>
                <a:gridCol w="2103120">
                  <a:extLst>
                    <a:ext uri="{9D8B030D-6E8A-4147-A177-3AD203B41FA5}">
                      <a16:colId xmlns:a16="http://schemas.microsoft.com/office/drawing/2014/main" val="2137642784"/>
                    </a:ext>
                  </a:extLst>
                </a:gridCol>
                <a:gridCol w="2103120">
                  <a:extLst>
                    <a:ext uri="{9D8B030D-6E8A-4147-A177-3AD203B41FA5}">
                      <a16:colId xmlns:a16="http://schemas.microsoft.com/office/drawing/2014/main" val="1531599823"/>
                    </a:ext>
                  </a:extLst>
                </a:gridCol>
                <a:gridCol w="2103120">
                  <a:extLst>
                    <a:ext uri="{9D8B030D-6E8A-4147-A177-3AD203B41FA5}">
                      <a16:colId xmlns:a16="http://schemas.microsoft.com/office/drawing/2014/main" val="606897385"/>
                    </a:ext>
                  </a:extLst>
                </a:gridCol>
                <a:gridCol w="2103120">
                  <a:extLst>
                    <a:ext uri="{9D8B030D-6E8A-4147-A177-3AD203B41FA5}">
                      <a16:colId xmlns:a16="http://schemas.microsoft.com/office/drawing/2014/main" val="1173737580"/>
                    </a:ext>
                  </a:extLst>
                </a:gridCol>
              </a:tblGrid>
              <a:tr h="370840">
                <a:tc>
                  <a:txBody>
                    <a:bodyPr/>
                    <a:lstStyle/>
                    <a:p>
                      <a:r>
                        <a:rPr lang="en-SG">
                          <a:latin typeface="Roboto"/>
                          <a:ea typeface="Roboto"/>
                        </a:rPr>
                        <a:t>MSE table</a:t>
                      </a:r>
                    </a:p>
                  </a:txBody>
                  <a:tcPr>
                    <a:solidFill>
                      <a:schemeClr val="accent1">
                        <a:lumMod val="75000"/>
                      </a:schemeClr>
                    </a:solidFill>
                  </a:tcPr>
                </a:tc>
                <a:tc>
                  <a:txBody>
                    <a:bodyPr/>
                    <a:lstStyle/>
                    <a:p>
                      <a:r>
                        <a:rPr lang="en-SG">
                          <a:latin typeface="Roboto"/>
                          <a:ea typeface="Roboto"/>
                        </a:rPr>
                        <a:t>Linear regression</a:t>
                      </a:r>
                    </a:p>
                  </a:txBody>
                  <a:tcPr/>
                </a:tc>
                <a:tc>
                  <a:txBody>
                    <a:bodyPr/>
                    <a:lstStyle/>
                    <a:p>
                      <a:r>
                        <a:rPr lang="en-SG">
                          <a:latin typeface="Roboto"/>
                          <a:ea typeface="Roboto"/>
                        </a:rPr>
                        <a:t>Random forest</a:t>
                      </a:r>
                    </a:p>
                  </a:txBody>
                  <a:tcPr/>
                </a:tc>
                <a:tc>
                  <a:txBody>
                    <a:bodyPr/>
                    <a:lstStyle/>
                    <a:p>
                      <a:r>
                        <a:rPr lang="en-SG">
                          <a:latin typeface="Roboto"/>
                          <a:ea typeface="Roboto"/>
                        </a:rPr>
                        <a:t>Gradient boosting</a:t>
                      </a:r>
                    </a:p>
                  </a:txBody>
                  <a:tcPr/>
                </a:tc>
                <a:tc>
                  <a:txBody>
                    <a:bodyPr/>
                    <a:lstStyle/>
                    <a:p>
                      <a:r>
                        <a:rPr lang="en-SG">
                          <a:latin typeface="Roboto"/>
                          <a:ea typeface="Roboto"/>
                        </a:rPr>
                        <a:t>Gaussian Process</a:t>
                      </a:r>
                    </a:p>
                  </a:txBody>
                  <a:tcPr/>
                </a:tc>
                <a:extLst>
                  <a:ext uri="{0D108BD9-81ED-4DB2-BD59-A6C34878D82A}">
                    <a16:rowId xmlns:a16="http://schemas.microsoft.com/office/drawing/2014/main" val="3439586094"/>
                  </a:ext>
                </a:extLst>
              </a:tr>
              <a:tr h="370840">
                <a:tc>
                  <a:txBody>
                    <a:bodyPr/>
                    <a:lstStyle/>
                    <a:p>
                      <a:r>
                        <a:rPr lang="en-SG">
                          <a:latin typeface="Roboto"/>
                          <a:ea typeface="Roboto"/>
                        </a:rPr>
                        <a:t>RDKit FP</a:t>
                      </a:r>
                    </a:p>
                  </a:txBody>
                  <a:tcPr>
                    <a:solidFill>
                      <a:schemeClr val="accent1">
                        <a:lumMod val="40000"/>
                        <a:lumOff val="60000"/>
                      </a:schemeClr>
                    </a:solidFill>
                  </a:tcPr>
                </a:tc>
                <a:tc>
                  <a:txBody>
                    <a:bodyPr/>
                    <a:lstStyle/>
                    <a:p>
                      <a:r>
                        <a:rPr lang="en-SG">
                          <a:solidFill>
                            <a:schemeClr val="tx1"/>
                          </a:solidFill>
                          <a:latin typeface="Roboto"/>
                          <a:ea typeface="Roboto"/>
                        </a:rPr>
                        <a:t>6.047</a:t>
                      </a:r>
                    </a:p>
                  </a:txBody>
                  <a:tcPr>
                    <a:solidFill>
                      <a:schemeClr val="accent1">
                        <a:lumMod val="20000"/>
                        <a:lumOff val="80000"/>
                      </a:schemeClr>
                    </a:solidFill>
                  </a:tcPr>
                </a:tc>
                <a:tc>
                  <a:txBody>
                    <a:bodyPr/>
                    <a:lstStyle/>
                    <a:p>
                      <a:r>
                        <a:rPr lang="en-SG">
                          <a:solidFill>
                            <a:schemeClr val="tx1"/>
                          </a:solidFill>
                          <a:latin typeface="Roboto"/>
                          <a:ea typeface="Roboto"/>
                        </a:rPr>
                        <a:t>0.718</a:t>
                      </a:r>
                    </a:p>
                  </a:txBody>
                  <a:tcPr>
                    <a:solidFill>
                      <a:schemeClr val="accent1">
                        <a:lumMod val="20000"/>
                        <a:lumOff val="80000"/>
                      </a:schemeClr>
                    </a:solidFill>
                  </a:tcPr>
                </a:tc>
                <a:tc>
                  <a:txBody>
                    <a:bodyPr/>
                    <a:lstStyle/>
                    <a:p>
                      <a:r>
                        <a:rPr lang="en-SG">
                          <a:solidFill>
                            <a:schemeClr val="tx1"/>
                          </a:solidFill>
                          <a:latin typeface="Roboto"/>
                          <a:ea typeface="Roboto"/>
                        </a:rPr>
                        <a:t>0.669</a:t>
                      </a:r>
                      <a:endParaRPr lang="en-SG">
                        <a:solidFill>
                          <a:schemeClr val="tx1"/>
                        </a:solidFill>
                        <a:latin typeface="Roboto" panose="02000000000000000000" pitchFamily="2" charset="0"/>
                        <a:ea typeface="Roboto" panose="02000000000000000000" pitchFamily="2" charset="0"/>
                      </a:endParaRPr>
                    </a:p>
                  </a:txBody>
                  <a:tcPr>
                    <a:solidFill>
                      <a:schemeClr val="accent1">
                        <a:lumMod val="20000"/>
                        <a:lumOff val="80000"/>
                      </a:schemeClr>
                    </a:solidFill>
                  </a:tcPr>
                </a:tc>
                <a:tc>
                  <a:txBody>
                    <a:bodyPr/>
                    <a:lstStyle/>
                    <a:p>
                      <a:r>
                        <a:rPr lang="en-SG">
                          <a:solidFill>
                            <a:schemeClr val="tx1"/>
                          </a:solidFill>
                          <a:latin typeface="Roboto" panose="02000000000000000000" pitchFamily="2" charset="0"/>
                          <a:ea typeface="Roboto" panose="02000000000000000000" pitchFamily="2" charset="0"/>
                        </a:rPr>
                        <a:t>0.672</a:t>
                      </a:r>
                    </a:p>
                  </a:txBody>
                  <a:tcPr>
                    <a:solidFill>
                      <a:schemeClr val="accent6">
                        <a:lumMod val="20000"/>
                        <a:lumOff val="80000"/>
                      </a:schemeClr>
                    </a:solidFill>
                  </a:tcPr>
                </a:tc>
                <a:extLst>
                  <a:ext uri="{0D108BD9-81ED-4DB2-BD59-A6C34878D82A}">
                    <a16:rowId xmlns:a16="http://schemas.microsoft.com/office/drawing/2014/main" val="400339139"/>
                  </a:ext>
                </a:extLst>
              </a:tr>
              <a:tr h="370840">
                <a:tc>
                  <a:txBody>
                    <a:bodyPr/>
                    <a:lstStyle/>
                    <a:p>
                      <a:r>
                        <a:rPr lang="en-SG">
                          <a:latin typeface="Roboto"/>
                          <a:ea typeface="Roboto"/>
                        </a:rPr>
                        <a:t>Morgan FP</a:t>
                      </a:r>
                    </a:p>
                  </a:txBody>
                  <a:tcPr>
                    <a:solidFill>
                      <a:schemeClr val="accent1">
                        <a:lumMod val="40000"/>
                        <a:lumOff val="60000"/>
                      </a:schemeClr>
                    </a:solidFill>
                  </a:tcPr>
                </a:tc>
                <a:tc>
                  <a:txBody>
                    <a:bodyPr/>
                    <a:lstStyle/>
                    <a:p>
                      <a:r>
                        <a:rPr lang="en-SG">
                          <a:solidFill>
                            <a:schemeClr val="tx1"/>
                          </a:solidFill>
                          <a:latin typeface="Roboto"/>
                          <a:ea typeface="Roboto"/>
                        </a:rPr>
                        <a:t>1.915 x 10</a:t>
                      </a:r>
                      <a:r>
                        <a:rPr lang="en-SG" baseline="30000">
                          <a:solidFill>
                            <a:schemeClr val="tx1"/>
                          </a:solidFill>
                          <a:latin typeface="Roboto"/>
                          <a:ea typeface="Roboto"/>
                        </a:rPr>
                        <a:t>16</a:t>
                      </a:r>
                    </a:p>
                  </a:txBody>
                  <a:tcPr>
                    <a:solidFill>
                      <a:schemeClr val="accent1">
                        <a:lumMod val="20000"/>
                        <a:lumOff val="80000"/>
                      </a:schemeClr>
                    </a:solidFill>
                  </a:tcPr>
                </a:tc>
                <a:tc>
                  <a:txBody>
                    <a:bodyPr/>
                    <a:lstStyle/>
                    <a:p>
                      <a:r>
                        <a:rPr lang="en-SG">
                          <a:solidFill>
                            <a:schemeClr val="tx1"/>
                          </a:solidFill>
                          <a:latin typeface="Roboto"/>
                          <a:ea typeface="Roboto"/>
                        </a:rPr>
                        <a:t>1.119</a:t>
                      </a:r>
                    </a:p>
                  </a:txBody>
                  <a:tcPr>
                    <a:solidFill>
                      <a:schemeClr val="accent1">
                        <a:lumMod val="20000"/>
                        <a:lumOff val="80000"/>
                      </a:schemeClr>
                    </a:solidFill>
                  </a:tcPr>
                </a:tc>
                <a:tc>
                  <a:txBody>
                    <a:bodyPr/>
                    <a:lstStyle/>
                    <a:p>
                      <a:r>
                        <a:rPr lang="en-SG">
                          <a:solidFill>
                            <a:schemeClr val="tx1"/>
                          </a:solidFill>
                          <a:latin typeface="Roboto"/>
                          <a:ea typeface="Roboto"/>
                        </a:rPr>
                        <a:t>1.050</a:t>
                      </a:r>
                      <a:endParaRPr lang="en-SG">
                        <a:solidFill>
                          <a:schemeClr val="tx1"/>
                        </a:solidFill>
                        <a:latin typeface="Roboto" panose="02000000000000000000" pitchFamily="2" charset="0"/>
                        <a:ea typeface="Roboto" panose="02000000000000000000" pitchFamily="2" charset="0"/>
                      </a:endParaRPr>
                    </a:p>
                  </a:txBody>
                  <a:tcPr>
                    <a:solidFill>
                      <a:schemeClr val="accent1">
                        <a:lumMod val="20000"/>
                        <a:lumOff val="80000"/>
                      </a:schemeClr>
                    </a:solidFill>
                  </a:tcPr>
                </a:tc>
                <a:tc>
                  <a:txBody>
                    <a:bodyPr/>
                    <a:lstStyle/>
                    <a:p>
                      <a:r>
                        <a:rPr lang="en-SG">
                          <a:solidFill>
                            <a:schemeClr val="tx1"/>
                          </a:solidFill>
                          <a:latin typeface="Roboto" panose="02000000000000000000" pitchFamily="2" charset="0"/>
                          <a:ea typeface="Roboto" panose="02000000000000000000" pitchFamily="2" charset="0"/>
                        </a:rPr>
                        <a:t>0.975</a:t>
                      </a:r>
                    </a:p>
                  </a:txBody>
                  <a:tcPr>
                    <a:solidFill>
                      <a:schemeClr val="accent6">
                        <a:lumMod val="20000"/>
                        <a:lumOff val="80000"/>
                      </a:schemeClr>
                    </a:solidFill>
                  </a:tcPr>
                </a:tc>
                <a:extLst>
                  <a:ext uri="{0D108BD9-81ED-4DB2-BD59-A6C34878D82A}">
                    <a16:rowId xmlns:a16="http://schemas.microsoft.com/office/drawing/2014/main" val="1531701633"/>
                  </a:ext>
                </a:extLst>
              </a:tr>
              <a:tr h="368186">
                <a:tc>
                  <a:txBody>
                    <a:bodyPr/>
                    <a:lstStyle/>
                    <a:p>
                      <a:r>
                        <a:rPr lang="en-SG">
                          <a:latin typeface="Roboto"/>
                          <a:ea typeface="Roboto"/>
                        </a:rPr>
                        <a:t>Mol2vec</a:t>
                      </a:r>
                    </a:p>
                  </a:txBody>
                  <a:tcPr>
                    <a:solidFill>
                      <a:schemeClr val="accent1">
                        <a:lumMod val="40000"/>
                        <a:lumOff val="60000"/>
                      </a:schemeClr>
                    </a:solidFill>
                  </a:tcPr>
                </a:tc>
                <a:tc>
                  <a:txBody>
                    <a:bodyPr/>
                    <a:lstStyle/>
                    <a:p>
                      <a:r>
                        <a:rPr lang="en-SG">
                          <a:solidFill>
                            <a:schemeClr val="tx1"/>
                          </a:solidFill>
                          <a:latin typeface="Roboto"/>
                          <a:ea typeface="Roboto"/>
                        </a:rPr>
                        <a:t>1.088</a:t>
                      </a:r>
                    </a:p>
                  </a:txBody>
                  <a:tcPr>
                    <a:solidFill>
                      <a:schemeClr val="accent2">
                        <a:lumMod val="20000"/>
                        <a:lumOff val="80000"/>
                      </a:schemeClr>
                    </a:solidFill>
                  </a:tcPr>
                </a:tc>
                <a:tc>
                  <a:txBody>
                    <a:bodyPr/>
                    <a:lstStyle/>
                    <a:p>
                      <a:r>
                        <a:rPr lang="en-SG">
                          <a:solidFill>
                            <a:schemeClr val="tx1"/>
                          </a:solidFill>
                          <a:latin typeface="Roboto"/>
                          <a:ea typeface="Roboto"/>
                        </a:rPr>
                        <a:t>0.760</a:t>
                      </a:r>
                    </a:p>
                  </a:txBody>
                  <a:tcPr>
                    <a:solidFill>
                      <a:schemeClr val="accent2">
                        <a:lumMod val="20000"/>
                        <a:lumOff val="80000"/>
                      </a:schemeClr>
                    </a:solidFill>
                  </a:tcPr>
                </a:tc>
                <a:tc>
                  <a:txBody>
                    <a:bodyPr/>
                    <a:lstStyle/>
                    <a:p>
                      <a:r>
                        <a:rPr lang="en-SG">
                          <a:solidFill>
                            <a:schemeClr val="tx1"/>
                          </a:solidFill>
                          <a:latin typeface="Roboto"/>
                          <a:ea typeface="Roboto"/>
                        </a:rPr>
                        <a:t>0.522</a:t>
                      </a:r>
                      <a:endParaRPr lang="en-SG">
                        <a:solidFill>
                          <a:schemeClr val="tx1"/>
                        </a:solidFill>
                        <a:latin typeface="Roboto" panose="02000000000000000000" pitchFamily="2" charset="0"/>
                        <a:ea typeface="Roboto" panose="02000000000000000000" pitchFamily="2" charset="0"/>
                      </a:endParaRPr>
                    </a:p>
                  </a:txBody>
                  <a:tcPr>
                    <a:solidFill>
                      <a:schemeClr val="accent2">
                        <a:lumMod val="20000"/>
                        <a:lumOff val="80000"/>
                      </a:schemeClr>
                    </a:solidFill>
                  </a:tcPr>
                </a:tc>
                <a:tc>
                  <a:txBody>
                    <a:bodyPr/>
                    <a:lstStyle/>
                    <a:p>
                      <a:r>
                        <a:rPr lang="en-SG">
                          <a:solidFill>
                            <a:schemeClr val="tx1"/>
                          </a:solidFill>
                          <a:latin typeface="Roboto" panose="02000000000000000000" pitchFamily="2" charset="0"/>
                          <a:ea typeface="Roboto" panose="02000000000000000000" pitchFamily="2" charset="0"/>
                        </a:rPr>
                        <a:t>0.391</a:t>
                      </a:r>
                    </a:p>
                  </a:txBody>
                  <a:tcPr>
                    <a:solidFill>
                      <a:schemeClr val="accent3">
                        <a:lumMod val="20000"/>
                        <a:lumOff val="80000"/>
                      </a:schemeClr>
                    </a:solidFill>
                  </a:tcPr>
                </a:tc>
                <a:extLst>
                  <a:ext uri="{0D108BD9-81ED-4DB2-BD59-A6C34878D82A}">
                    <a16:rowId xmlns:a16="http://schemas.microsoft.com/office/drawing/2014/main" val="834241847"/>
                  </a:ext>
                </a:extLst>
              </a:tr>
              <a:tr h="370840">
                <a:tc>
                  <a:txBody>
                    <a:bodyPr/>
                    <a:lstStyle/>
                    <a:p>
                      <a:r>
                        <a:rPr lang="en-SG">
                          <a:latin typeface="Roboto"/>
                          <a:ea typeface="Roboto"/>
                        </a:rPr>
                        <a:t>Graph2vec</a:t>
                      </a:r>
                    </a:p>
                  </a:txBody>
                  <a:tcPr>
                    <a:solidFill>
                      <a:schemeClr val="accent1">
                        <a:lumMod val="40000"/>
                        <a:lumOff val="60000"/>
                      </a:schemeClr>
                    </a:solidFill>
                  </a:tcPr>
                </a:tc>
                <a:tc>
                  <a:txBody>
                    <a:bodyPr/>
                    <a:lstStyle/>
                    <a:p>
                      <a:r>
                        <a:rPr lang="en-SG">
                          <a:solidFill>
                            <a:schemeClr val="tx1"/>
                          </a:solidFill>
                          <a:latin typeface="Roboto"/>
                          <a:ea typeface="Roboto"/>
                        </a:rPr>
                        <a:t>2.406</a:t>
                      </a:r>
                    </a:p>
                  </a:txBody>
                  <a:tcPr>
                    <a:solidFill>
                      <a:schemeClr val="accent1">
                        <a:lumMod val="20000"/>
                        <a:lumOff val="80000"/>
                      </a:schemeClr>
                    </a:solidFill>
                  </a:tcPr>
                </a:tc>
                <a:tc>
                  <a:txBody>
                    <a:bodyPr/>
                    <a:lstStyle/>
                    <a:p>
                      <a:r>
                        <a:rPr lang="en-SG">
                          <a:solidFill>
                            <a:schemeClr val="tx1"/>
                          </a:solidFill>
                          <a:latin typeface="Roboto"/>
                          <a:ea typeface="Roboto"/>
                        </a:rPr>
                        <a:t>2.228</a:t>
                      </a:r>
                    </a:p>
                  </a:txBody>
                  <a:tcPr>
                    <a:solidFill>
                      <a:schemeClr val="accent1">
                        <a:lumMod val="20000"/>
                        <a:lumOff val="80000"/>
                      </a:schemeClr>
                    </a:solidFill>
                  </a:tcPr>
                </a:tc>
                <a:tc>
                  <a:txBody>
                    <a:bodyPr/>
                    <a:lstStyle/>
                    <a:p>
                      <a:r>
                        <a:rPr lang="en-SG">
                          <a:solidFill>
                            <a:schemeClr val="tx1"/>
                          </a:solidFill>
                          <a:latin typeface="Roboto"/>
                          <a:ea typeface="Roboto"/>
                        </a:rPr>
                        <a:t>2.193</a:t>
                      </a:r>
                      <a:endParaRPr lang="en-SG">
                        <a:solidFill>
                          <a:schemeClr val="tx1"/>
                        </a:solidFill>
                        <a:latin typeface="Roboto" panose="02000000000000000000" pitchFamily="2" charset="0"/>
                        <a:ea typeface="Roboto" panose="02000000000000000000" pitchFamily="2" charset="0"/>
                      </a:endParaRPr>
                    </a:p>
                  </a:txBody>
                  <a:tcPr>
                    <a:solidFill>
                      <a:schemeClr val="accent1">
                        <a:lumMod val="20000"/>
                        <a:lumOff val="80000"/>
                      </a:schemeClr>
                    </a:solidFill>
                  </a:tcPr>
                </a:tc>
                <a:tc>
                  <a:txBody>
                    <a:bodyPr/>
                    <a:lstStyle/>
                    <a:p>
                      <a:r>
                        <a:rPr lang="en-SG">
                          <a:solidFill>
                            <a:schemeClr val="tx1"/>
                          </a:solidFill>
                          <a:latin typeface="Roboto" panose="02000000000000000000" pitchFamily="2" charset="0"/>
                          <a:ea typeface="Roboto" panose="02000000000000000000" pitchFamily="2" charset="0"/>
                        </a:rPr>
                        <a:t>1.989</a:t>
                      </a:r>
                    </a:p>
                  </a:txBody>
                  <a:tcPr>
                    <a:solidFill>
                      <a:schemeClr val="accent6">
                        <a:lumMod val="20000"/>
                        <a:lumOff val="80000"/>
                      </a:schemeClr>
                    </a:solidFill>
                  </a:tcPr>
                </a:tc>
                <a:extLst>
                  <a:ext uri="{0D108BD9-81ED-4DB2-BD59-A6C34878D82A}">
                    <a16:rowId xmlns:a16="http://schemas.microsoft.com/office/drawing/2014/main" val="1813338430"/>
                  </a:ext>
                </a:extLst>
              </a:tr>
            </a:tbl>
          </a:graphicData>
        </a:graphic>
      </p:graphicFrame>
    </p:spTree>
    <p:extLst>
      <p:ext uri="{BB962C8B-B14F-4D97-AF65-F5344CB8AC3E}">
        <p14:creationId xmlns:p14="http://schemas.microsoft.com/office/powerpoint/2010/main" val="3513025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225E-FF8C-3AD9-4DC6-AE522AB8B279}"/>
              </a:ext>
            </a:extLst>
          </p:cNvPr>
          <p:cNvSpPr>
            <a:spLocks noGrp="1"/>
          </p:cNvSpPr>
          <p:nvPr>
            <p:ph type="title"/>
          </p:nvPr>
        </p:nvSpPr>
        <p:spPr/>
        <p:txBody>
          <a:bodyPr>
            <a:normAutofit/>
          </a:bodyPr>
          <a:lstStyle/>
          <a:p>
            <a:r>
              <a:rPr lang="en-US" sz="4800" err="1">
                <a:latin typeface="Roboto"/>
                <a:ea typeface="Roboto"/>
                <a:cs typeface="Roboto"/>
              </a:rPr>
              <a:t>Visualisation</a:t>
            </a:r>
            <a:r>
              <a:rPr lang="en-US" sz="4800">
                <a:latin typeface="Roboto"/>
                <a:ea typeface="Roboto"/>
                <a:cs typeface="Roboto"/>
              </a:rPr>
              <a:t> (GPR)</a:t>
            </a:r>
          </a:p>
        </p:txBody>
      </p:sp>
      <p:sp>
        <p:nvSpPr>
          <p:cNvPr id="7" name="TextBox 6">
            <a:extLst>
              <a:ext uri="{FF2B5EF4-FFF2-40B4-BE49-F238E27FC236}">
                <a16:creationId xmlns:a16="http://schemas.microsoft.com/office/drawing/2014/main" id="{8FDE416D-4AFE-67D0-72FB-C1D6942FAA9E}"/>
              </a:ext>
            </a:extLst>
          </p:cNvPr>
          <p:cNvSpPr txBox="1"/>
          <p:nvPr/>
        </p:nvSpPr>
        <p:spPr>
          <a:xfrm>
            <a:off x="4667250" y="2047874"/>
            <a:ext cx="3048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a:p>
        </p:txBody>
      </p:sp>
      <p:pic>
        <p:nvPicPr>
          <p:cNvPr id="6" name="Picture 5">
            <a:extLst>
              <a:ext uri="{FF2B5EF4-FFF2-40B4-BE49-F238E27FC236}">
                <a16:creationId xmlns:a16="http://schemas.microsoft.com/office/drawing/2014/main" id="{EFDBA82E-A1DC-1512-6A5E-72F6984EEEF9}"/>
              </a:ext>
            </a:extLst>
          </p:cNvPr>
          <p:cNvPicPr>
            <a:picLocks noChangeAspect="1"/>
          </p:cNvPicPr>
          <p:nvPr/>
        </p:nvPicPr>
        <p:blipFill>
          <a:blip r:embed="rId2"/>
          <a:stretch>
            <a:fillRect/>
          </a:stretch>
        </p:blipFill>
        <p:spPr>
          <a:xfrm>
            <a:off x="1740703" y="1967449"/>
            <a:ext cx="8537586" cy="4525426"/>
          </a:xfrm>
          <a:prstGeom prst="rect">
            <a:avLst/>
          </a:prstGeom>
        </p:spPr>
      </p:pic>
      <p:sp>
        <p:nvSpPr>
          <p:cNvPr id="3" name="Rectangle 2">
            <a:extLst>
              <a:ext uri="{FF2B5EF4-FFF2-40B4-BE49-F238E27FC236}">
                <a16:creationId xmlns:a16="http://schemas.microsoft.com/office/drawing/2014/main" id="{6C1FCAEC-7E10-6270-2A63-C4A22FE9C629}"/>
              </a:ext>
            </a:extLst>
          </p:cNvPr>
          <p:cNvSpPr/>
          <p:nvPr/>
        </p:nvSpPr>
        <p:spPr>
          <a:xfrm>
            <a:off x="1811045" y="4216893"/>
            <a:ext cx="4074850" cy="2258225"/>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9946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AA14-7482-6016-B64D-B0EEA811F705}"/>
              </a:ext>
            </a:extLst>
          </p:cNvPr>
          <p:cNvSpPr>
            <a:spLocks noGrp="1"/>
          </p:cNvSpPr>
          <p:nvPr>
            <p:ph type="title"/>
          </p:nvPr>
        </p:nvSpPr>
        <p:spPr/>
        <p:txBody>
          <a:bodyPr>
            <a:normAutofit/>
          </a:bodyPr>
          <a:lstStyle/>
          <a:p>
            <a:r>
              <a:rPr lang="en-US" sz="4800">
                <a:latin typeface="Roboto"/>
                <a:ea typeface="+mj-lt"/>
                <a:cs typeface="+mj-lt"/>
              </a:rPr>
              <a:t>Gaussian Process Regression</a:t>
            </a:r>
            <a:endParaRPr lang="en-US" sz="4800">
              <a:latin typeface="Roboto"/>
            </a:endParaRPr>
          </a:p>
        </p:txBody>
      </p:sp>
      <p:graphicFrame>
        <p:nvGraphicFramePr>
          <p:cNvPr id="4" name="Content Placeholder 3">
            <a:extLst>
              <a:ext uri="{FF2B5EF4-FFF2-40B4-BE49-F238E27FC236}">
                <a16:creationId xmlns:a16="http://schemas.microsoft.com/office/drawing/2014/main" id="{AB01CA4C-FF1E-DA7B-9036-311754322BD2}"/>
              </a:ext>
            </a:extLst>
          </p:cNvPr>
          <p:cNvGraphicFramePr>
            <a:graphicFrameLocks noGrp="1"/>
          </p:cNvGraphicFramePr>
          <p:nvPr>
            <p:ph idx="1"/>
            <p:extLst>
              <p:ext uri="{D42A27DB-BD31-4B8C-83A1-F6EECF244321}">
                <p14:modId xmlns:p14="http://schemas.microsoft.com/office/powerpoint/2010/main" val="3439706161"/>
              </p:ext>
            </p:extLst>
          </p:nvPr>
        </p:nvGraphicFramePr>
        <p:xfrm>
          <a:off x="838200" y="2757878"/>
          <a:ext cx="10285432" cy="2123440"/>
        </p:xfrm>
        <a:graphic>
          <a:graphicData uri="http://schemas.openxmlformats.org/drawingml/2006/table">
            <a:tbl>
              <a:tblPr firstRow="1" bandRow="1">
                <a:tableStyleId>{5C22544A-7EE6-4342-B048-85BDC9FD1C3A}</a:tableStyleId>
              </a:tblPr>
              <a:tblGrid>
                <a:gridCol w="1390095">
                  <a:extLst>
                    <a:ext uri="{9D8B030D-6E8A-4147-A177-3AD203B41FA5}">
                      <a16:colId xmlns:a16="http://schemas.microsoft.com/office/drawing/2014/main" val="1691284452"/>
                    </a:ext>
                  </a:extLst>
                </a:gridCol>
                <a:gridCol w="1225119">
                  <a:extLst>
                    <a:ext uri="{9D8B030D-6E8A-4147-A177-3AD203B41FA5}">
                      <a16:colId xmlns:a16="http://schemas.microsoft.com/office/drawing/2014/main" val="3627942413"/>
                    </a:ext>
                  </a:extLst>
                </a:gridCol>
                <a:gridCol w="1241823">
                  <a:extLst>
                    <a:ext uri="{9D8B030D-6E8A-4147-A177-3AD203B41FA5}">
                      <a16:colId xmlns:a16="http://schemas.microsoft.com/office/drawing/2014/main" val="1219386746"/>
                    </a:ext>
                  </a:extLst>
                </a:gridCol>
                <a:gridCol w="1285679">
                  <a:extLst>
                    <a:ext uri="{9D8B030D-6E8A-4147-A177-3AD203B41FA5}">
                      <a16:colId xmlns:a16="http://schemas.microsoft.com/office/drawing/2014/main" val="99556592"/>
                    </a:ext>
                  </a:extLst>
                </a:gridCol>
                <a:gridCol w="1285679">
                  <a:extLst>
                    <a:ext uri="{9D8B030D-6E8A-4147-A177-3AD203B41FA5}">
                      <a16:colId xmlns:a16="http://schemas.microsoft.com/office/drawing/2014/main" val="2037295988"/>
                    </a:ext>
                  </a:extLst>
                </a:gridCol>
                <a:gridCol w="1285679">
                  <a:extLst>
                    <a:ext uri="{9D8B030D-6E8A-4147-A177-3AD203B41FA5}">
                      <a16:colId xmlns:a16="http://schemas.microsoft.com/office/drawing/2014/main" val="3802640630"/>
                    </a:ext>
                  </a:extLst>
                </a:gridCol>
                <a:gridCol w="1285679">
                  <a:extLst>
                    <a:ext uri="{9D8B030D-6E8A-4147-A177-3AD203B41FA5}">
                      <a16:colId xmlns:a16="http://schemas.microsoft.com/office/drawing/2014/main" val="1384473390"/>
                    </a:ext>
                  </a:extLst>
                </a:gridCol>
                <a:gridCol w="1285679">
                  <a:extLst>
                    <a:ext uri="{9D8B030D-6E8A-4147-A177-3AD203B41FA5}">
                      <a16:colId xmlns:a16="http://schemas.microsoft.com/office/drawing/2014/main" val="1267544896"/>
                    </a:ext>
                  </a:extLst>
                </a:gridCol>
              </a:tblGrid>
              <a:tr h="370840">
                <a:tc>
                  <a:txBody>
                    <a:bodyPr/>
                    <a:lstStyle/>
                    <a:p>
                      <a:r>
                        <a:rPr lang="en-SG">
                          <a:latin typeface="Roboto"/>
                          <a:ea typeface="Roboto"/>
                        </a:rPr>
                        <a:t>R squares table</a:t>
                      </a:r>
                    </a:p>
                  </a:txBody>
                  <a:tcPr>
                    <a:solidFill>
                      <a:schemeClr val="accent1">
                        <a:lumMod val="75000"/>
                      </a:schemeClr>
                    </a:solidFill>
                  </a:tcPr>
                </a:tc>
                <a:tc>
                  <a:txBody>
                    <a:bodyPr/>
                    <a:lstStyle/>
                    <a:p>
                      <a:r>
                        <a:rPr lang="en-SG">
                          <a:latin typeface="Roboto"/>
                          <a:ea typeface="Roboto"/>
                        </a:rPr>
                        <a:t>Fold 1</a:t>
                      </a:r>
                    </a:p>
                  </a:txBody>
                  <a:tcPr/>
                </a:tc>
                <a:tc>
                  <a:txBody>
                    <a:bodyPr/>
                    <a:lstStyle/>
                    <a:p>
                      <a:r>
                        <a:rPr lang="en-SG">
                          <a:latin typeface="Roboto"/>
                          <a:ea typeface="Roboto"/>
                        </a:rPr>
                        <a:t>Fold 2</a:t>
                      </a:r>
                    </a:p>
                  </a:txBody>
                  <a:tcPr/>
                </a:tc>
                <a:tc>
                  <a:txBody>
                    <a:bodyPr/>
                    <a:lstStyle/>
                    <a:p>
                      <a:r>
                        <a:rPr lang="en-SG">
                          <a:latin typeface="Roboto"/>
                          <a:ea typeface="Roboto"/>
                        </a:rPr>
                        <a:t>Fold 3</a:t>
                      </a:r>
                    </a:p>
                  </a:txBody>
                  <a:tcPr/>
                </a:tc>
                <a:tc>
                  <a:txBody>
                    <a:bodyPr/>
                    <a:lstStyle/>
                    <a:p>
                      <a:r>
                        <a:rPr lang="en-SG">
                          <a:latin typeface="Roboto"/>
                          <a:ea typeface="Roboto"/>
                        </a:rPr>
                        <a:t>Fold 4</a:t>
                      </a:r>
                    </a:p>
                  </a:txBody>
                  <a:tcPr/>
                </a:tc>
                <a:tc>
                  <a:txBody>
                    <a:bodyPr/>
                    <a:lstStyle/>
                    <a:p>
                      <a:r>
                        <a:rPr lang="en-SG">
                          <a:latin typeface="Roboto"/>
                          <a:ea typeface="Roboto"/>
                        </a:rPr>
                        <a:t>Fold 5</a:t>
                      </a:r>
                    </a:p>
                  </a:txBody>
                  <a:tcPr/>
                </a:tc>
                <a:tc>
                  <a:txBody>
                    <a:bodyPr/>
                    <a:lstStyle/>
                    <a:p>
                      <a:r>
                        <a:rPr lang="en-SG">
                          <a:latin typeface="Roboto"/>
                          <a:ea typeface="Roboto"/>
                        </a:rPr>
                        <a:t>Mean</a:t>
                      </a:r>
                    </a:p>
                  </a:txBody>
                  <a:tcPr/>
                </a:tc>
                <a:tc>
                  <a:txBody>
                    <a:bodyPr/>
                    <a:lstStyle/>
                    <a:p>
                      <a:r>
                        <a:rPr lang="en-SG">
                          <a:latin typeface="Roboto"/>
                          <a:ea typeface="Roboto"/>
                        </a:rPr>
                        <a:t>Standard deviation</a:t>
                      </a:r>
                    </a:p>
                  </a:txBody>
                  <a:tcPr/>
                </a:tc>
                <a:extLst>
                  <a:ext uri="{0D108BD9-81ED-4DB2-BD59-A6C34878D82A}">
                    <a16:rowId xmlns:a16="http://schemas.microsoft.com/office/drawing/2014/main" val="1290494324"/>
                  </a:ext>
                </a:extLst>
              </a:tr>
              <a:tr h="370840">
                <a:tc>
                  <a:txBody>
                    <a:bodyPr/>
                    <a:lstStyle/>
                    <a:p>
                      <a:r>
                        <a:rPr lang="en-SG">
                          <a:latin typeface="Roboto"/>
                          <a:ea typeface="Roboto"/>
                        </a:rPr>
                        <a:t>RDKit FP</a:t>
                      </a:r>
                    </a:p>
                  </a:txBody>
                  <a:tcPr/>
                </a:tc>
                <a:tc>
                  <a:txBody>
                    <a:bodyPr/>
                    <a:lstStyle/>
                    <a:p>
                      <a:r>
                        <a:rPr lang="en-SG">
                          <a:latin typeface="Roboto"/>
                          <a:ea typeface="Roboto"/>
                        </a:rPr>
                        <a:t>0.79</a:t>
                      </a:r>
                    </a:p>
                  </a:txBody>
                  <a:tcPr/>
                </a:tc>
                <a:tc>
                  <a:txBody>
                    <a:bodyPr/>
                    <a:lstStyle/>
                    <a:p>
                      <a:r>
                        <a:rPr lang="en-SG">
                          <a:latin typeface="Roboto"/>
                          <a:ea typeface="Roboto"/>
                        </a:rPr>
                        <a:t>0.83</a:t>
                      </a:r>
                    </a:p>
                  </a:txBody>
                  <a:tcPr/>
                </a:tc>
                <a:tc>
                  <a:txBody>
                    <a:bodyPr/>
                    <a:lstStyle/>
                    <a:p>
                      <a:r>
                        <a:rPr lang="en-SG">
                          <a:latin typeface="Roboto" panose="02000000000000000000" pitchFamily="2" charset="0"/>
                          <a:ea typeface="Roboto" panose="02000000000000000000" pitchFamily="2" charset="0"/>
                        </a:rPr>
                        <a:t>0.84</a:t>
                      </a:r>
                    </a:p>
                  </a:txBody>
                  <a:tcPr/>
                </a:tc>
                <a:tc>
                  <a:txBody>
                    <a:bodyPr/>
                    <a:lstStyle/>
                    <a:p>
                      <a:r>
                        <a:rPr lang="en-SG">
                          <a:latin typeface="Roboto" panose="02000000000000000000" pitchFamily="2" charset="0"/>
                          <a:ea typeface="Roboto" panose="02000000000000000000" pitchFamily="2" charset="0"/>
                        </a:rPr>
                        <a:t>0.77</a:t>
                      </a:r>
                    </a:p>
                  </a:txBody>
                  <a:tcPr/>
                </a:tc>
                <a:tc>
                  <a:txBody>
                    <a:bodyPr/>
                    <a:lstStyle/>
                    <a:p>
                      <a:r>
                        <a:rPr lang="en-SG">
                          <a:latin typeface="Roboto" panose="02000000000000000000" pitchFamily="2" charset="0"/>
                          <a:ea typeface="Roboto" panose="02000000000000000000" pitchFamily="2" charset="0"/>
                        </a:rPr>
                        <a:t>0.84</a:t>
                      </a:r>
                    </a:p>
                  </a:txBody>
                  <a:tcPr/>
                </a:tc>
                <a:tc>
                  <a:txBody>
                    <a:bodyPr/>
                    <a:lstStyle/>
                    <a:p>
                      <a:r>
                        <a:rPr lang="en-SG">
                          <a:latin typeface="Roboto" panose="02000000000000000000" pitchFamily="2" charset="0"/>
                          <a:ea typeface="Roboto" panose="02000000000000000000" pitchFamily="2" charset="0"/>
                        </a:rPr>
                        <a:t>0.82</a:t>
                      </a:r>
                    </a:p>
                  </a:txBody>
                  <a:tcPr/>
                </a:tc>
                <a:tc>
                  <a:txBody>
                    <a:bodyPr/>
                    <a:lstStyle/>
                    <a:p>
                      <a:r>
                        <a:rPr lang="en-SG">
                          <a:latin typeface="Roboto" panose="02000000000000000000" pitchFamily="2" charset="0"/>
                          <a:ea typeface="Roboto" panose="02000000000000000000" pitchFamily="2" charset="0"/>
                        </a:rPr>
                        <a:t>0.028</a:t>
                      </a:r>
                    </a:p>
                  </a:txBody>
                  <a:tcPr/>
                </a:tc>
                <a:extLst>
                  <a:ext uri="{0D108BD9-81ED-4DB2-BD59-A6C34878D82A}">
                    <a16:rowId xmlns:a16="http://schemas.microsoft.com/office/drawing/2014/main" val="1191457719"/>
                  </a:ext>
                </a:extLst>
              </a:tr>
              <a:tr h="370840">
                <a:tc>
                  <a:txBody>
                    <a:bodyPr/>
                    <a:lstStyle/>
                    <a:p>
                      <a:r>
                        <a:rPr lang="en-SG">
                          <a:latin typeface="Roboto"/>
                          <a:ea typeface="Roboto"/>
                        </a:rPr>
                        <a:t>Morgan FP</a:t>
                      </a:r>
                    </a:p>
                  </a:txBody>
                  <a:tcPr/>
                </a:tc>
                <a:tc>
                  <a:txBody>
                    <a:bodyPr/>
                    <a:lstStyle/>
                    <a:p>
                      <a:r>
                        <a:rPr lang="en-SG">
                          <a:latin typeface="Roboto"/>
                          <a:ea typeface="Roboto"/>
                        </a:rPr>
                        <a:t>0.77</a:t>
                      </a:r>
                    </a:p>
                  </a:txBody>
                  <a:tcPr/>
                </a:tc>
                <a:tc>
                  <a:txBody>
                    <a:bodyPr/>
                    <a:lstStyle/>
                    <a:p>
                      <a:r>
                        <a:rPr lang="en-SG">
                          <a:latin typeface="Roboto"/>
                          <a:ea typeface="Roboto"/>
                        </a:rPr>
                        <a:t>0.75</a:t>
                      </a:r>
                    </a:p>
                  </a:txBody>
                  <a:tcPr/>
                </a:tc>
                <a:tc>
                  <a:txBody>
                    <a:bodyPr/>
                    <a:lstStyle/>
                    <a:p>
                      <a:r>
                        <a:rPr lang="en-SG">
                          <a:latin typeface="Roboto" panose="02000000000000000000" pitchFamily="2" charset="0"/>
                          <a:ea typeface="Roboto" panose="02000000000000000000" pitchFamily="2" charset="0"/>
                        </a:rPr>
                        <a:t>0.77</a:t>
                      </a:r>
                    </a:p>
                  </a:txBody>
                  <a:tcPr/>
                </a:tc>
                <a:tc>
                  <a:txBody>
                    <a:bodyPr/>
                    <a:lstStyle/>
                    <a:p>
                      <a:r>
                        <a:rPr lang="en-SG">
                          <a:latin typeface="Roboto" panose="02000000000000000000" pitchFamily="2" charset="0"/>
                          <a:ea typeface="Roboto" panose="02000000000000000000" pitchFamily="2" charset="0"/>
                        </a:rPr>
                        <a:t>0.74</a:t>
                      </a:r>
                    </a:p>
                  </a:txBody>
                  <a:tcPr/>
                </a:tc>
                <a:tc>
                  <a:txBody>
                    <a:bodyPr/>
                    <a:lstStyle/>
                    <a:p>
                      <a:r>
                        <a:rPr lang="en-SG">
                          <a:latin typeface="Roboto" panose="02000000000000000000" pitchFamily="2" charset="0"/>
                          <a:ea typeface="Roboto" panose="02000000000000000000" pitchFamily="2" charset="0"/>
                        </a:rPr>
                        <a:t>0.75</a:t>
                      </a:r>
                    </a:p>
                  </a:txBody>
                  <a:tcPr/>
                </a:tc>
                <a:tc>
                  <a:txBody>
                    <a:bodyPr/>
                    <a:lstStyle/>
                    <a:p>
                      <a:r>
                        <a:rPr lang="en-SG">
                          <a:latin typeface="Roboto" panose="02000000000000000000" pitchFamily="2" charset="0"/>
                          <a:ea typeface="Roboto" panose="02000000000000000000" pitchFamily="2" charset="0"/>
                        </a:rPr>
                        <a:t>0.76</a:t>
                      </a:r>
                    </a:p>
                  </a:txBody>
                  <a:tcPr/>
                </a:tc>
                <a:tc>
                  <a:txBody>
                    <a:bodyPr/>
                    <a:lstStyle/>
                    <a:p>
                      <a:r>
                        <a:rPr lang="en-SG">
                          <a:latin typeface="Roboto" panose="02000000000000000000" pitchFamily="2" charset="0"/>
                          <a:ea typeface="Roboto" panose="02000000000000000000" pitchFamily="2" charset="0"/>
                        </a:rPr>
                        <a:t>0.012</a:t>
                      </a:r>
                    </a:p>
                  </a:txBody>
                  <a:tcPr/>
                </a:tc>
                <a:extLst>
                  <a:ext uri="{0D108BD9-81ED-4DB2-BD59-A6C34878D82A}">
                    <a16:rowId xmlns:a16="http://schemas.microsoft.com/office/drawing/2014/main" val="4156014871"/>
                  </a:ext>
                </a:extLst>
              </a:tr>
              <a:tr h="370840">
                <a:tc>
                  <a:txBody>
                    <a:bodyPr/>
                    <a:lstStyle/>
                    <a:p>
                      <a:r>
                        <a:rPr lang="en-SG">
                          <a:latin typeface="Roboto"/>
                          <a:ea typeface="Roboto"/>
                        </a:rPr>
                        <a:t>Mol2vec</a:t>
                      </a:r>
                    </a:p>
                  </a:txBody>
                  <a:tcPr>
                    <a:solidFill>
                      <a:schemeClr val="accent1">
                        <a:lumMod val="60000"/>
                        <a:lumOff val="40000"/>
                      </a:schemeClr>
                    </a:solidFill>
                  </a:tcPr>
                </a:tc>
                <a:tc>
                  <a:txBody>
                    <a:bodyPr/>
                    <a:lstStyle/>
                    <a:p>
                      <a:r>
                        <a:rPr lang="en-SG">
                          <a:latin typeface="Roboto"/>
                          <a:ea typeface="Roboto"/>
                        </a:rPr>
                        <a:t>0.92</a:t>
                      </a:r>
                    </a:p>
                  </a:txBody>
                  <a:tcPr>
                    <a:solidFill>
                      <a:schemeClr val="accent1">
                        <a:lumMod val="60000"/>
                        <a:lumOff val="40000"/>
                      </a:schemeClr>
                    </a:solidFill>
                  </a:tcPr>
                </a:tc>
                <a:tc>
                  <a:txBody>
                    <a:bodyPr/>
                    <a:lstStyle/>
                    <a:p>
                      <a:r>
                        <a:rPr lang="en-SG">
                          <a:latin typeface="Roboto"/>
                          <a:ea typeface="Roboto"/>
                        </a:rPr>
                        <a:t>0.89</a:t>
                      </a:r>
                    </a:p>
                  </a:txBody>
                  <a:tcPr>
                    <a:solidFill>
                      <a:schemeClr val="accent1">
                        <a:lumMod val="60000"/>
                        <a:lumOff val="40000"/>
                      </a:schemeClr>
                    </a:solidFill>
                  </a:tcPr>
                </a:tc>
                <a:tc>
                  <a:txBody>
                    <a:bodyPr/>
                    <a:lstStyle/>
                    <a:p>
                      <a:r>
                        <a:rPr lang="en-SG">
                          <a:latin typeface="Roboto" panose="02000000000000000000" pitchFamily="2" charset="0"/>
                          <a:ea typeface="Roboto" panose="02000000000000000000" pitchFamily="2" charset="0"/>
                        </a:rPr>
                        <a:t>0.89</a:t>
                      </a:r>
                    </a:p>
                  </a:txBody>
                  <a:tcPr>
                    <a:solidFill>
                      <a:schemeClr val="accent1">
                        <a:lumMod val="60000"/>
                        <a:lumOff val="40000"/>
                      </a:schemeClr>
                    </a:solidFill>
                  </a:tcPr>
                </a:tc>
                <a:tc>
                  <a:txBody>
                    <a:bodyPr/>
                    <a:lstStyle/>
                    <a:p>
                      <a:r>
                        <a:rPr lang="en-SG">
                          <a:latin typeface="Roboto" panose="02000000000000000000" pitchFamily="2" charset="0"/>
                          <a:ea typeface="Roboto" panose="02000000000000000000" pitchFamily="2" charset="0"/>
                        </a:rPr>
                        <a:t>0.89</a:t>
                      </a:r>
                    </a:p>
                  </a:txBody>
                  <a:tcPr>
                    <a:solidFill>
                      <a:schemeClr val="accent1">
                        <a:lumMod val="60000"/>
                        <a:lumOff val="40000"/>
                      </a:schemeClr>
                    </a:solidFill>
                  </a:tcPr>
                </a:tc>
                <a:tc>
                  <a:txBody>
                    <a:bodyPr/>
                    <a:lstStyle/>
                    <a:p>
                      <a:r>
                        <a:rPr lang="en-SG">
                          <a:latin typeface="Roboto" panose="02000000000000000000" pitchFamily="2" charset="0"/>
                          <a:ea typeface="Roboto" panose="02000000000000000000" pitchFamily="2" charset="0"/>
                        </a:rPr>
                        <a:t>0.91</a:t>
                      </a:r>
                    </a:p>
                  </a:txBody>
                  <a:tcPr>
                    <a:solidFill>
                      <a:schemeClr val="accent1">
                        <a:lumMod val="60000"/>
                        <a:lumOff val="40000"/>
                      </a:schemeClr>
                    </a:solidFill>
                  </a:tcPr>
                </a:tc>
                <a:tc>
                  <a:txBody>
                    <a:bodyPr/>
                    <a:lstStyle/>
                    <a:p>
                      <a:r>
                        <a:rPr lang="en-SG">
                          <a:latin typeface="Roboto" panose="02000000000000000000" pitchFamily="2" charset="0"/>
                          <a:ea typeface="Roboto" panose="02000000000000000000" pitchFamily="2" charset="0"/>
                        </a:rPr>
                        <a:t>0.90</a:t>
                      </a:r>
                    </a:p>
                  </a:txBody>
                  <a:tcPr>
                    <a:solidFill>
                      <a:schemeClr val="accent1">
                        <a:lumMod val="60000"/>
                        <a:lumOff val="40000"/>
                      </a:schemeClr>
                    </a:solidFill>
                  </a:tcPr>
                </a:tc>
                <a:tc>
                  <a:txBody>
                    <a:bodyPr/>
                    <a:lstStyle/>
                    <a:p>
                      <a:r>
                        <a:rPr lang="en-SG">
                          <a:latin typeface="Roboto" panose="02000000000000000000" pitchFamily="2" charset="0"/>
                          <a:ea typeface="Roboto" panose="02000000000000000000" pitchFamily="2" charset="0"/>
                        </a:rPr>
                        <a:t>0.012</a:t>
                      </a:r>
                    </a:p>
                  </a:txBody>
                  <a:tcPr>
                    <a:solidFill>
                      <a:schemeClr val="accent1">
                        <a:lumMod val="60000"/>
                        <a:lumOff val="40000"/>
                      </a:schemeClr>
                    </a:solidFill>
                  </a:tcPr>
                </a:tc>
                <a:extLst>
                  <a:ext uri="{0D108BD9-81ED-4DB2-BD59-A6C34878D82A}">
                    <a16:rowId xmlns:a16="http://schemas.microsoft.com/office/drawing/2014/main" val="1478674216"/>
                  </a:ext>
                </a:extLst>
              </a:tr>
              <a:tr h="370840">
                <a:tc>
                  <a:txBody>
                    <a:bodyPr/>
                    <a:lstStyle/>
                    <a:p>
                      <a:r>
                        <a:rPr lang="en-SG">
                          <a:latin typeface="Roboto"/>
                          <a:ea typeface="Roboto"/>
                        </a:rPr>
                        <a:t>Graph2vec</a:t>
                      </a:r>
                    </a:p>
                  </a:txBody>
                  <a:tcPr/>
                </a:tc>
                <a:tc>
                  <a:txBody>
                    <a:bodyPr/>
                    <a:lstStyle/>
                    <a:p>
                      <a:r>
                        <a:rPr lang="en-SG">
                          <a:latin typeface="Roboto"/>
                          <a:ea typeface="Roboto"/>
                        </a:rPr>
                        <a:t>0.52</a:t>
                      </a:r>
                    </a:p>
                  </a:txBody>
                  <a:tcPr/>
                </a:tc>
                <a:tc>
                  <a:txBody>
                    <a:bodyPr/>
                    <a:lstStyle/>
                    <a:p>
                      <a:r>
                        <a:rPr lang="en-SG">
                          <a:latin typeface="Roboto"/>
                          <a:ea typeface="Roboto"/>
                        </a:rPr>
                        <a:t>0.56</a:t>
                      </a:r>
                    </a:p>
                  </a:txBody>
                  <a:tcPr/>
                </a:tc>
                <a:tc>
                  <a:txBody>
                    <a:bodyPr/>
                    <a:lstStyle/>
                    <a:p>
                      <a:r>
                        <a:rPr lang="en-SG">
                          <a:latin typeface="Roboto" panose="02000000000000000000" pitchFamily="2" charset="0"/>
                          <a:ea typeface="Roboto" panose="02000000000000000000" pitchFamily="2" charset="0"/>
                        </a:rPr>
                        <a:t>0.53</a:t>
                      </a:r>
                    </a:p>
                  </a:txBody>
                  <a:tcPr/>
                </a:tc>
                <a:tc>
                  <a:txBody>
                    <a:bodyPr/>
                    <a:lstStyle/>
                    <a:p>
                      <a:r>
                        <a:rPr lang="en-SG">
                          <a:latin typeface="Roboto" panose="02000000000000000000" pitchFamily="2" charset="0"/>
                          <a:ea typeface="Roboto" panose="02000000000000000000" pitchFamily="2" charset="0"/>
                        </a:rPr>
                        <a:t>0.46</a:t>
                      </a:r>
                    </a:p>
                  </a:txBody>
                  <a:tcPr/>
                </a:tc>
                <a:tc>
                  <a:txBody>
                    <a:bodyPr/>
                    <a:lstStyle/>
                    <a:p>
                      <a:r>
                        <a:rPr lang="en-SG">
                          <a:latin typeface="Roboto" panose="02000000000000000000" pitchFamily="2" charset="0"/>
                          <a:ea typeface="Roboto" panose="02000000000000000000" pitchFamily="2" charset="0"/>
                        </a:rPr>
                        <a:t>0.54</a:t>
                      </a:r>
                    </a:p>
                  </a:txBody>
                  <a:tcPr/>
                </a:tc>
                <a:tc>
                  <a:txBody>
                    <a:bodyPr/>
                    <a:lstStyle/>
                    <a:p>
                      <a:r>
                        <a:rPr lang="en-SG">
                          <a:latin typeface="Roboto" panose="02000000000000000000" pitchFamily="2" charset="0"/>
                          <a:ea typeface="Roboto" panose="02000000000000000000" pitchFamily="2" charset="0"/>
                        </a:rPr>
                        <a:t>0.52</a:t>
                      </a:r>
                    </a:p>
                  </a:txBody>
                  <a:tcPr/>
                </a:tc>
                <a:tc>
                  <a:txBody>
                    <a:bodyPr/>
                    <a:lstStyle/>
                    <a:p>
                      <a:r>
                        <a:rPr lang="en-SG">
                          <a:latin typeface="Roboto" panose="02000000000000000000" pitchFamily="2" charset="0"/>
                          <a:ea typeface="Roboto" panose="02000000000000000000" pitchFamily="2" charset="0"/>
                        </a:rPr>
                        <a:t>0.033</a:t>
                      </a:r>
                    </a:p>
                  </a:txBody>
                  <a:tcPr/>
                </a:tc>
                <a:extLst>
                  <a:ext uri="{0D108BD9-81ED-4DB2-BD59-A6C34878D82A}">
                    <a16:rowId xmlns:a16="http://schemas.microsoft.com/office/drawing/2014/main" val="1417284481"/>
                  </a:ext>
                </a:extLst>
              </a:tr>
            </a:tbl>
          </a:graphicData>
        </a:graphic>
      </p:graphicFrame>
      <p:sp>
        <p:nvSpPr>
          <p:cNvPr id="5" name="Content Placeholder 2">
            <a:extLst>
              <a:ext uri="{FF2B5EF4-FFF2-40B4-BE49-F238E27FC236}">
                <a16:creationId xmlns:a16="http://schemas.microsoft.com/office/drawing/2014/main" id="{F710C0B8-13DB-99FE-720B-5D3A482E7B45}"/>
              </a:ext>
            </a:extLst>
          </p:cNvPr>
          <p:cNvSpPr txBox="1">
            <a:spLocks/>
          </p:cNvSpPr>
          <p:nvPr/>
        </p:nvSpPr>
        <p:spPr>
          <a:xfrm>
            <a:off x="838200" y="1891797"/>
            <a:ext cx="10515600" cy="664972"/>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Roboto"/>
                <a:ea typeface="Roboto"/>
                <a:cs typeface="Roboto"/>
              </a:rPr>
              <a:t>5-fold CV performed to ensure no overfitting is observed</a:t>
            </a:r>
          </a:p>
        </p:txBody>
      </p:sp>
    </p:spTree>
    <p:extLst>
      <p:ext uri="{BB962C8B-B14F-4D97-AF65-F5344CB8AC3E}">
        <p14:creationId xmlns:p14="http://schemas.microsoft.com/office/powerpoint/2010/main" val="800183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9" name="Rectangle 42">
            <a:extLst>
              <a:ext uri="{FF2B5EF4-FFF2-40B4-BE49-F238E27FC236}">
                <a16:creationId xmlns:a16="http://schemas.microsoft.com/office/drawing/2014/main" id="{37F37CFA-25D7-4754-B2BC-7714625C5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F0F03-C219-B56C-26A4-7727E03681B0}"/>
              </a:ext>
            </a:extLst>
          </p:cNvPr>
          <p:cNvSpPr>
            <a:spLocks noGrp="1"/>
          </p:cNvSpPr>
          <p:nvPr>
            <p:ph type="title"/>
          </p:nvPr>
        </p:nvSpPr>
        <p:spPr>
          <a:xfrm>
            <a:off x="612647" y="1914722"/>
            <a:ext cx="4917469" cy="2038135"/>
          </a:xfrm>
        </p:spPr>
        <p:txBody>
          <a:bodyPr vert="horz" lIns="91440" tIns="45720" rIns="91440" bIns="45720" rtlCol="0" anchor="b">
            <a:noAutofit/>
          </a:bodyPr>
          <a:lstStyle/>
          <a:p>
            <a:r>
              <a:rPr lang="en-US" sz="3200">
                <a:latin typeface="Roboto"/>
                <a:ea typeface="Roboto"/>
                <a:cs typeface="Roboto"/>
              </a:rPr>
              <a:t>Investigating the Representation Abilities of Embedding Methods</a:t>
            </a:r>
          </a:p>
        </p:txBody>
      </p:sp>
      <p:pic>
        <p:nvPicPr>
          <p:cNvPr id="4" name="Picture 4" descr="Chart, scatter chart&#10;&#10;Description automatically generated">
            <a:extLst>
              <a:ext uri="{FF2B5EF4-FFF2-40B4-BE49-F238E27FC236}">
                <a16:creationId xmlns:a16="http://schemas.microsoft.com/office/drawing/2014/main" id="{DE08CB26-F34A-0F81-D40F-7767F5588D43}"/>
              </a:ext>
            </a:extLst>
          </p:cNvPr>
          <p:cNvPicPr>
            <a:picLocks noChangeAspect="1"/>
          </p:cNvPicPr>
          <p:nvPr/>
        </p:nvPicPr>
        <p:blipFill>
          <a:blip r:embed="rId2"/>
          <a:stretch>
            <a:fillRect/>
          </a:stretch>
        </p:blipFill>
        <p:spPr>
          <a:xfrm>
            <a:off x="4685506" y="4172988"/>
            <a:ext cx="2657242" cy="1978088"/>
          </a:xfrm>
          <a:prstGeom prst="rect">
            <a:avLst/>
          </a:prstGeom>
        </p:spPr>
      </p:pic>
      <p:pic>
        <p:nvPicPr>
          <p:cNvPr id="8" name="Picture 8" descr="Chart, scatter chart&#10;&#10;Description automatically generated">
            <a:extLst>
              <a:ext uri="{FF2B5EF4-FFF2-40B4-BE49-F238E27FC236}">
                <a16:creationId xmlns:a16="http://schemas.microsoft.com/office/drawing/2014/main" id="{4E47731B-E9EA-5E3C-4BDE-B384CD634A22}"/>
              </a:ext>
            </a:extLst>
          </p:cNvPr>
          <p:cNvPicPr>
            <a:picLocks noChangeAspect="1"/>
          </p:cNvPicPr>
          <p:nvPr/>
        </p:nvPicPr>
        <p:blipFill>
          <a:blip r:embed="rId3"/>
          <a:stretch>
            <a:fillRect/>
          </a:stretch>
        </p:blipFill>
        <p:spPr>
          <a:xfrm>
            <a:off x="7063559" y="4185675"/>
            <a:ext cx="2591886" cy="1968654"/>
          </a:xfrm>
          <a:prstGeom prst="rect">
            <a:avLst/>
          </a:prstGeom>
        </p:spPr>
      </p:pic>
      <p:sp>
        <p:nvSpPr>
          <p:cNvPr id="45" name="Rectangle 6">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648" y="4162654"/>
            <a:ext cx="3559760" cy="27432"/>
          </a:xfrm>
          <a:custGeom>
            <a:avLst/>
            <a:gdLst>
              <a:gd name="connsiteX0" fmla="*/ 0 w 3559760"/>
              <a:gd name="connsiteY0" fmla="*/ 0 h 27432"/>
              <a:gd name="connsiteX1" fmla="*/ 664489 w 3559760"/>
              <a:gd name="connsiteY1" fmla="*/ 0 h 27432"/>
              <a:gd name="connsiteX2" fmla="*/ 1293379 w 3559760"/>
              <a:gd name="connsiteY2" fmla="*/ 0 h 27432"/>
              <a:gd name="connsiteX3" fmla="*/ 1922270 w 3559760"/>
              <a:gd name="connsiteY3" fmla="*/ 0 h 27432"/>
              <a:gd name="connsiteX4" fmla="*/ 2408771 w 3559760"/>
              <a:gd name="connsiteY4" fmla="*/ 0 h 27432"/>
              <a:gd name="connsiteX5" fmla="*/ 2930869 w 3559760"/>
              <a:gd name="connsiteY5" fmla="*/ 0 h 27432"/>
              <a:gd name="connsiteX6" fmla="*/ 3559760 w 3559760"/>
              <a:gd name="connsiteY6" fmla="*/ 0 h 27432"/>
              <a:gd name="connsiteX7" fmla="*/ 3559760 w 3559760"/>
              <a:gd name="connsiteY7" fmla="*/ 27432 h 27432"/>
              <a:gd name="connsiteX8" fmla="*/ 2966467 w 3559760"/>
              <a:gd name="connsiteY8" fmla="*/ 27432 h 27432"/>
              <a:gd name="connsiteX9" fmla="*/ 2479966 w 3559760"/>
              <a:gd name="connsiteY9" fmla="*/ 27432 h 27432"/>
              <a:gd name="connsiteX10" fmla="*/ 1993466 w 3559760"/>
              <a:gd name="connsiteY10" fmla="*/ 27432 h 27432"/>
              <a:gd name="connsiteX11" fmla="*/ 1364575 w 3559760"/>
              <a:gd name="connsiteY11" fmla="*/ 27432 h 27432"/>
              <a:gd name="connsiteX12" fmla="*/ 842477 w 3559760"/>
              <a:gd name="connsiteY12" fmla="*/ 27432 h 27432"/>
              <a:gd name="connsiteX13" fmla="*/ 0 w 3559760"/>
              <a:gd name="connsiteY13" fmla="*/ 27432 h 27432"/>
              <a:gd name="connsiteX14" fmla="*/ 0 w 355976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9760" h="27432" fill="none" extrusionOk="0">
                <a:moveTo>
                  <a:pt x="0" y="0"/>
                </a:moveTo>
                <a:cubicBezTo>
                  <a:pt x="235338" y="-24382"/>
                  <a:pt x="332337" y="-9640"/>
                  <a:pt x="664489" y="0"/>
                </a:cubicBezTo>
                <a:cubicBezTo>
                  <a:pt x="996641" y="9640"/>
                  <a:pt x="985882" y="-2993"/>
                  <a:pt x="1293379" y="0"/>
                </a:cubicBezTo>
                <a:cubicBezTo>
                  <a:pt x="1600876" y="2993"/>
                  <a:pt x="1688611" y="-19790"/>
                  <a:pt x="1922270" y="0"/>
                </a:cubicBezTo>
                <a:cubicBezTo>
                  <a:pt x="2155929" y="19790"/>
                  <a:pt x="2221910" y="19410"/>
                  <a:pt x="2408771" y="0"/>
                </a:cubicBezTo>
                <a:cubicBezTo>
                  <a:pt x="2595632" y="-19410"/>
                  <a:pt x="2689963" y="8234"/>
                  <a:pt x="2930869" y="0"/>
                </a:cubicBezTo>
                <a:cubicBezTo>
                  <a:pt x="3171775" y="-8234"/>
                  <a:pt x="3417798" y="4624"/>
                  <a:pt x="3559760" y="0"/>
                </a:cubicBezTo>
                <a:cubicBezTo>
                  <a:pt x="3558803" y="8431"/>
                  <a:pt x="3559411" y="14612"/>
                  <a:pt x="3559760" y="27432"/>
                </a:cubicBezTo>
                <a:cubicBezTo>
                  <a:pt x="3407433" y="45104"/>
                  <a:pt x="3104054" y="20345"/>
                  <a:pt x="2966467" y="27432"/>
                </a:cubicBezTo>
                <a:cubicBezTo>
                  <a:pt x="2828880" y="34519"/>
                  <a:pt x="2648787" y="22460"/>
                  <a:pt x="2479966" y="27432"/>
                </a:cubicBezTo>
                <a:cubicBezTo>
                  <a:pt x="2311145" y="32404"/>
                  <a:pt x="2189695" y="10420"/>
                  <a:pt x="1993466" y="27432"/>
                </a:cubicBezTo>
                <a:cubicBezTo>
                  <a:pt x="1797237" y="44444"/>
                  <a:pt x="1609456" y="14948"/>
                  <a:pt x="1364575" y="27432"/>
                </a:cubicBezTo>
                <a:cubicBezTo>
                  <a:pt x="1119694" y="39916"/>
                  <a:pt x="1096404" y="6677"/>
                  <a:pt x="842477" y="27432"/>
                </a:cubicBezTo>
                <a:cubicBezTo>
                  <a:pt x="588550" y="48187"/>
                  <a:pt x="403980" y="32485"/>
                  <a:pt x="0" y="27432"/>
                </a:cubicBezTo>
                <a:cubicBezTo>
                  <a:pt x="226" y="18208"/>
                  <a:pt x="-648" y="12891"/>
                  <a:pt x="0" y="0"/>
                </a:cubicBezTo>
                <a:close/>
              </a:path>
              <a:path w="3559760" h="27432" stroke="0" extrusionOk="0">
                <a:moveTo>
                  <a:pt x="0" y="0"/>
                </a:moveTo>
                <a:cubicBezTo>
                  <a:pt x="231006" y="-1181"/>
                  <a:pt x="404474" y="-880"/>
                  <a:pt x="557696" y="0"/>
                </a:cubicBezTo>
                <a:cubicBezTo>
                  <a:pt x="710918" y="880"/>
                  <a:pt x="813108" y="-18376"/>
                  <a:pt x="1044196" y="0"/>
                </a:cubicBezTo>
                <a:cubicBezTo>
                  <a:pt x="1275284" y="18376"/>
                  <a:pt x="1500200" y="-13553"/>
                  <a:pt x="1708685" y="0"/>
                </a:cubicBezTo>
                <a:cubicBezTo>
                  <a:pt x="1917170" y="13553"/>
                  <a:pt x="2152450" y="9935"/>
                  <a:pt x="2266381" y="0"/>
                </a:cubicBezTo>
                <a:cubicBezTo>
                  <a:pt x="2380312" y="-9935"/>
                  <a:pt x="2665561" y="22468"/>
                  <a:pt x="2824076" y="0"/>
                </a:cubicBezTo>
                <a:cubicBezTo>
                  <a:pt x="2982592" y="-22468"/>
                  <a:pt x="3218300" y="11066"/>
                  <a:pt x="3559760" y="0"/>
                </a:cubicBezTo>
                <a:cubicBezTo>
                  <a:pt x="3558405" y="9524"/>
                  <a:pt x="3558558" y="13975"/>
                  <a:pt x="3559760" y="27432"/>
                </a:cubicBezTo>
                <a:cubicBezTo>
                  <a:pt x="3342536" y="20121"/>
                  <a:pt x="3143563" y="11712"/>
                  <a:pt x="2966467" y="27432"/>
                </a:cubicBezTo>
                <a:cubicBezTo>
                  <a:pt x="2789371" y="43152"/>
                  <a:pt x="2612821" y="45068"/>
                  <a:pt x="2479966" y="27432"/>
                </a:cubicBezTo>
                <a:cubicBezTo>
                  <a:pt x="2347111" y="9796"/>
                  <a:pt x="2016492" y="47425"/>
                  <a:pt x="1886673" y="27432"/>
                </a:cubicBezTo>
                <a:cubicBezTo>
                  <a:pt x="1756854" y="7439"/>
                  <a:pt x="1422879" y="54895"/>
                  <a:pt x="1293379" y="27432"/>
                </a:cubicBezTo>
                <a:cubicBezTo>
                  <a:pt x="1163879" y="-31"/>
                  <a:pt x="862732" y="10618"/>
                  <a:pt x="735684" y="27432"/>
                </a:cubicBezTo>
                <a:cubicBezTo>
                  <a:pt x="608636" y="44246"/>
                  <a:pt x="176602" y="56293"/>
                  <a:pt x="0" y="27432"/>
                </a:cubicBezTo>
                <a:cubicBezTo>
                  <a:pt x="-800" y="16780"/>
                  <a:pt x="-583" y="12910"/>
                  <a:pt x="0" y="0"/>
                </a:cubicBezTo>
                <a:close/>
              </a:path>
            </a:pathLst>
          </a:custGeom>
          <a:solidFill>
            <a:srgbClr val="FAFDA4"/>
          </a:solidFill>
          <a:ln w="38100" cap="rnd">
            <a:solidFill>
              <a:srgbClr val="FAFDA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hart, scatter chart&#10;&#10;Description automatically generated">
            <a:extLst>
              <a:ext uri="{FF2B5EF4-FFF2-40B4-BE49-F238E27FC236}">
                <a16:creationId xmlns:a16="http://schemas.microsoft.com/office/drawing/2014/main" id="{4B55D1F4-ECF5-AC9B-F169-92A7F5836DB1}"/>
              </a:ext>
            </a:extLst>
          </p:cNvPr>
          <p:cNvPicPr>
            <a:picLocks noChangeAspect="1"/>
          </p:cNvPicPr>
          <p:nvPr/>
        </p:nvPicPr>
        <p:blipFill>
          <a:blip r:embed="rId4"/>
          <a:stretch>
            <a:fillRect/>
          </a:stretch>
        </p:blipFill>
        <p:spPr>
          <a:xfrm>
            <a:off x="6002560" y="365780"/>
            <a:ext cx="4917470" cy="3690576"/>
          </a:xfrm>
          <a:prstGeom prst="rect">
            <a:avLst/>
          </a:prstGeom>
        </p:spPr>
      </p:pic>
      <p:sp>
        <p:nvSpPr>
          <p:cNvPr id="3" name="Oval 2">
            <a:extLst>
              <a:ext uri="{FF2B5EF4-FFF2-40B4-BE49-F238E27FC236}">
                <a16:creationId xmlns:a16="http://schemas.microsoft.com/office/drawing/2014/main" id="{7EA92457-24B4-E8C1-2AFC-DB849D760365}"/>
              </a:ext>
            </a:extLst>
          </p:cNvPr>
          <p:cNvSpPr/>
          <p:nvPr/>
        </p:nvSpPr>
        <p:spPr>
          <a:xfrm>
            <a:off x="6646009" y="2894120"/>
            <a:ext cx="514598" cy="3958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9FD0E14-DCD4-537A-EDEA-ECDFBC23366B}"/>
              </a:ext>
            </a:extLst>
          </p:cNvPr>
          <p:cNvSpPr/>
          <p:nvPr/>
        </p:nvSpPr>
        <p:spPr>
          <a:xfrm>
            <a:off x="8682358" y="2803564"/>
            <a:ext cx="216907" cy="3958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B9BAA89-7DFD-5153-F0B1-FFB6920731C4}"/>
              </a:ext>
            </a:extLst>
          </p:cNvPr>
          <p:cNvSpPr/>
          <p:nvPr/>
        </p:nvSpPr>
        <p:spPr>
          <a:xfrm>
            <a:off x="8328345" y="972784"/>
            <a:ext cx="573975" cy="3958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15840DE-0601-009E-E4A7-2D1135F58E58}"/>
              </a:ext>
            </a:extLst>
          </p:cNvPr>
          <p:cNvSpPr/>
          <p:nvPr/>
        </p:nvSpPr>
        <p:spPr>
          <a:xfrm>
            <a:off x="7447592" y="1398314"/>
            <a:ext cx="277092" cy="31667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8149A0D-9ACA-DDB3-DA9E-5FBBBDE8F637}"/>
              </a:ext>
            </a:extLst>
          </p:cNvPr>
          <p:cNvSpPr/>
          <p:nvPr/>
        </p:nvSpPr>
        <p:spPr>
          <a:xfrm>
            <a:off x="6720394" y="1914722"/>
            <a:ext cx="235711" cy="20012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5D50EC8-F232-3900-66F0-68D5F4361DF6}"/>
              </a:ext>
            </a:extLst>
          </p:cNvPr>
          <p:cNvSpPr/>
          <p:nvPr/>
        </p:nvSpPr>
        <p:spPr>
          <a:xfrm>
            <a:off x="7439456" y="979919"/>
            <a:ext cx="321075" cy="21234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D94C29-312B-2052-E259-93DCA8A76DA6}"/>
              </a:ext>
            </a:extLst>
          </p:cNvPr>
          <p:cNvSpPr/>
          <p:nvPr/>
        </p:nvSpPr>
        <p:spPr>
          <a:xfrm>
            <a:off x="7726992" y="1109238"/>
            <a:ext cx="307330" cy="44972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043757C-F615-59C5-1756-D212A457E426}"/>
              </a:ext>
            </a:extLst>
          </p:cNvPr>
          <p:cNvSpPr/>
          <p:nvPr/>
        </p:nvSpPr>
        <p:spPr>
          <a:xfrm rot="-2400000" flipV="1">
            <a:off x="7654421" y="1891580"/>
            <a:ext cx="1504758" cy="5481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C81B3A0-F13A-3BC2-478D-B422CAB288B7}"/>
              </a:ext>
            </a:extLst>
          </p:cNvPr>
          <p:cNvSpPr/>
          <p:nvPr/>
        </p:nvSpPr>
        <p:spPr>
          <a:xfrm>
            <a:off x="8115091" y="1081202"/>
            <a:ext cx="216907" cy="3958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E610746-5033-BE53-B791-D972246DB969}"/>
              </a:ext>
            </a:extLst>
          </p:cNvPr>
          <p:cNvSpPr/>
          <p:nvPr/>
        </p:nvSpPr>
        <p:spPr>
          <a:xfrm>
            <a:off x="8326758" y="1311012"/>
            <a:ext cx="174574" cy="29303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616EE7-0665-4C7A-7DBF-8ECF4D80258E}"/>
              </a:ext>
            </a:extLst>
          </p:cNvPr>
          <p:cNvSpPr/>
          <p:nvPr/>
        </p:nvSpPr>
        <p:spPr>
          <a:xfrm>
            <a:off x="9035539" y="2068174"/>
            <a:ext cx="174574" cy="29303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3E61E16-0CB7-BF9E-73A2-DA5C40287D1B}"/>
              </a:ext>
            </a:extLst>
          </p:cNvPr>
          <p:cNvSpPr/>
          <p:nvPr/>
        </p:nvSpPr>
        <p:spPr>
          <a:xfrm>
            <a:off x="8885558" y="2184289"/>
            <a:ext cx="150384" cy="19627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scatter chart&#10;&#10;Description automatically generated">
            <a:extLst>
              <a:ext uri="{FF2B5EF4-FFF2-40B4-BE49-F238E27FC236}">
                <a16:creationId xmlns:a16="http://schemas.microsoft.com/office/drawing/2014/main" id="{F425A579-D413-1CA7-C5B6-42D8DC15E8D1}"/>
              </a:ext>
            </a:extLst>
          </p:cNvPr>
          <p:cNvPicPr>
            <a:picLocks noChangeAspect="1"/>
          </p:cNvPicPr>
          <p:nvPr/>
        </p:nvPicPr>
        <p:blipFill>
          <a:blip r:embed="rId5"/>
          <a:stretch>
            <a:fillRect/>
          </a:stretch>
        </p:blipFill>
        <p:spPr>
          <a:xfrm>
            <a:off x="5152313" y="1043113"/>
            <a:ext cx="6789058" cy="5110729"/>
          </a:xfrm>
          <a:prstGeom prst="rect">
            <a:avLst/>
          </a:prstGeom>
        </p:spPr>
      </p:pic>
    </p:spTree>
    <p:extLst>
      <p:ext uri="{BB962C8B-B14F-4D97-AF65-F5344CB8AC3E}">
        <p14:creationId xmlns:p14="http://schemas.microsoft.com/office/powerpoint/2010/main" val="338289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animBg="1"/>
      <p:bldP spid="12" grpId="0" animBg="1"/>
      <p:bldP spid="14" grpId="0" animBg="1"/>
      <p:bldP spid="16" grpId="0" animBg="1"/>
      <p:bldP spid="18" grpId="0" animBg="1"/>
      <p:bldP spid="20" grpId="0" animBg="1"/>
      <p:bldP spid="22" grpId="0" animBg="1"/>
      <p:bldP spid="24"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F16B3-9DDD-E6A6-8B17-ED662AC554E8}"/>
              </a:ext>
            </a:extLst>
          </p:cNvPr>
          <p:cNvSpPr>
            <a:spLocks noGrp="1"/>
          </p:cNvSpPr>
          <p:nvPr>
            <p:ph type="title"/>
          </p:nvPr>
        </p:nvSpPr>
        <p:spPr>
          <a:xfrm>
            <a:off x="630936" y="640080"/>
            <a:ext cx="4818888" cy="1481328"/>
          </a:xfrm>
        </p:spPr>
        <p:txBody>
          <a:bodyPr anchor="b">
            <a:normAutofit/>
          </a:bodyPr>
          <a:lstStyle/>
          <a:p>
            <a:r>
              <a:rPr lang="en-US" sz="5600">
                <a:latin typeface="Roboto"/>
                <a:ea typeface="Roboto"/>
                <a:cs typeface="Roboto"/>
              </a:rPr>
              <a:t>Conclusion</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AD474F-F083-1EAD-9B80-54CD28E140D3}"/>
              </a:ext>
            </a:extLst>
          </p:cNvPr>
          <p:cNvSpPr>
            <a:spLocks noGrp="1"/>
          </p:cNvSpPr>
          <p:nvPr>
            <p:ph idx="1"/>
          </p:nvPr>
        </p:nvSpPr>
        <p:spPr>
          <a:xfrm>
            <a:off x="630936" y="2705294"/>
            <a:ext cx="4818888" cy="3547872"/>
          </a:xfrm>
        </p:spPr>
        <p:txBody>
          <a:bodyPr vert="horz" lIns="91440" tIns="45720" rIns="91440" bIns="45720" rtlCol="0" anchor="t">
            <a:normAutofit/>
          </a:bodyPr>
          <a:lstStyle/>
          <a:p>
            <a:pPr>
              <a:lnSpc>
                <a:spcPct val="100000"/>
              </a:lnSpc>
            </a:pPr>
            <a:r>
              <a:rPr lang="en-US" sz="2000">
                <a:latin typeface="Roboto"/>
                <a:ea typeface="Roboto"/>
                <a:cs typeface="Roboto"/>
              </a:rPr>
              <a:t>Investigated how well structural-based representations can embed molecules</a:t>
            </a:r>
          </a:p>
          <a:p>
            <a:pPr>
              <a:lnSpc>
                <a:spcPct val="100000"/>
              </a:lnSpc>
            </a:pPr>
            <a:r>
              <a:rPr lang="en-US" sz="2000">
                <a:solidFill>
                  <a:srgbClr val="000000"/>
                </a:solidFill>
                <a:latin typeface="Roboto"/>
                <a:ea typeface="Roboto"/>
                <a:cs typeface="Roboto"/>
              </a:rPr>
              <a:t>Compared different regression models for solubility prediction</a:t>
            </a:r>
          </a:p>
          <a:p>
            <a:pPr>
              <a:lnSpc>
                <a:spcPct val="100000"/>
              </a:lnSpc>
            </a:pPr>
            <a:r>
              <a:rPr lang="en-US" sz="2000" u="sng">
                <a:latin typeface="Roboto"/>
                <a:ea typeface="Roboto"/>
                <a:cs typeface="Roboto"/>
              </a:rPr>
              <a:t>Mol2vec</a:t>
            </a:r>
            <a:r>
              <a:rPr lang="en-US" sz="2000">
                <a:latin typeface="Roboto"/>
                <a:ea typeface="Roboto"/>
                <a:cs typeface="Roboto"/>
              </a:rPr>
              <a:t> representation provided the highest </a:t>
            </a:r>
            <a:r>
              <a:rPr lang="en-US" sz="2000" u="sng">
                <a:latin typeface="Roboto"/>
                <a:ea typeface="Roboto"/>
                <a:cs typeface="Roboto"/>
              </a:rPr>
              <a:t>R</a:t>
            </a:r>
            <a:r>
              <a:rPr lang="en-US" sz="2000" u="sng" baseline="30000">
                <a:latin typeface="Roboto"/>
                <a:ea typeface="Roboto"/>
                <a:cs typeface="Roboto"/>
              </a:rPr>
              <a:t>2</a:t>
            </a:r>
            <a:r>
              <a:rPr lang="en-US" sz="2000" u="sng">
                <a:latin typeface="Roboto"/>
                <a:ea typeface="Roboto"/>
                <a:cs typeface="Roboto"/>
              </a:rPr>
              <a:t> of 0.91 </a:t>
            </a:r>
            <a:r>
              <a:rPr lang="en-US" sz="2000">
                <a:latin typeface="Roboto"/>
                <a:ea typeface="Roboto"/>
                <a:cs typeface="Roboto"/>
              </a:rPr>
              <a:t>using the </a:t>
            </a:r>
            <a:r>
              <a:rPr lang="en-US" sz="2000" u="sng">
                <a:latin typeface="Roboto"/>
                <a:ea typeface="Roboto"/>
                <a:cs typeface="Roboto"/>
              </a:rPr>
              <a:t>Gaussian Process Regressor model</a:t>
            </a:r>
          </a:p>
          <a:p>
            <a:pPr>
              <a:lnSpc>
                <a:spcPct val="100000"/>
              </a:lnSpc>
            </a:pPr>
            <a:endParaRPr lang="en-US" sz="2400">
              <a:latin typeface="Roboto"/>
              <a:ea typeface="Roboto"/>
              <a:cs typeface="Roboto"/>
            </a:endParaRP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Graphic 6" descr="Statistics">
            <a:extLst>
              <a:ext uri="{FF2B5EF4-FFF2-40B4-BE49-F238E27FC236}">
                <a16:creationId xmlns:a16="http://schemas.microsoft.com/office/drawing/2014/main" id="{483BB447-3D03-7EA1-8909-34CB56AA9A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740966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0080" y="325369"/>
            <a:ext cx="4978202" cy="1956841"/>
          </a:xfrm>
        </p:spPr>
        <p:txBody>
          <a:bodyPr anchor="b">
            <a:normAutofit/>
          </a:bodyPr>
          <a:lstStyle/>
          <a:p>
            <a:r>
              <a:rPr lang="en-US" sz="4800">
                <a:latin typeface="Roboto"/>
                <a:ea typeface="Roboto"/>
                <a:cs typeface="Roboto"/>
              </a:rPr>
              <a:t>Future works</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678B1"/>
          </a:solidFill>
          <a:ln w="38100" cap="rnd">
            <a:solidFill>
              <a:srgbClr val="4678B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40080" y="2872899"/>
            <a:ext cx="4243589" cy="3320668"/>
          </a:xfrm>
        </p:spPr>
        <p:txBody>
          <a:bodyPr vert="horz" lIns="91440" tIns="45720" rIns="91440" bIns="45720" rtlCol="0" anchor="t">
            <a:normAutofit/>
          </a:bodyPr>
          <a:lstStyle/>
          <a:p>
            <a:pPr marL="342900" indent="-342900"/>
            <a:r>
              <a:rPr lang="en-US" sz="2000">
                <a:latin typeface="Roboto"/>
                <a:ea typeface="Roboto"/>
                <a:cs typeface="Roboto"/>
              </a:rPr>
              <a:t>More generalization by testing out on a dataset of a larger weight distribution</a:t>
            </a:r>
            <a:endParaRPr lang="en-US">
              <a:latin typeface="The Hand Bold"/>
              <a:ea typeface="Roboto"/>
              <a:cs typeface="Roboto"/>
            </a:endParaRPr>
          </a:p>
          <a:p>
            <a:pPr marL="342900" indent="-342900"/>
            <a:r>
              <a:rPr lang="en-US" sz="2000">
                <a:latin typeface="Roboto"/>
                <a:ea typeface="Roboto"/>
                <a:cs typeface="Roboto"/>
              </a:rPr>
              <a:t>Replicate work in other prediction task such as classification problems</a:t>
            </a:r>
            <a:endParaRPr lang="en-US"/>
          </a:p>
        </p:txBody>
      </p:sp>
      <p:pic>
        <p:nvPicPr>
          <p:cNvPr id="5" name="Picture 4" descr="Metal tic-tac-toe game pieces">
            <a:extLst>
              <a:ext uri="{FF2B5EF4-FFF2-40B4-BE49-F238E27FC236}">
                <a16:creationId xmlns:a16="http://schemas.microsoft.com/office/drawing/2014/main" id="{94B07285-0A78-2AAE-AF08-541E68C7F5C8}"/>
              </a:ext>
            </a:extLst>
          </p:cNvPr>
          <p:cNvPicPr>
            <a:picLocks noChangeAspect="1"/>
          </p:cNvPicPr>
          <p:nvPr/>
        </p:nvPicPr>
        <p:blipFill rotWithShape="1">
          <a:blip r:embed="rId2"/>
          <a:srcRect l="6470" r="1825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41265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5ED-773A-2489-1213-EA79896463FF}"/>
              </a:ext>
            </a:extLst>
          </p:cNvPr>
          <p:cNvSpPr>
            <a:spLocks noGrp="1"/>
          </p:cNvSpPr>
          <p:nvPr>
            <p:ph type="title"/>
          </p:nvPr>
        </p:nvSpPr>
        <p:spPr/>
        <p:txBody>
          <a:bodyPr/>
          <a:lstStyle/>
          <a:p>
            <a:r>
              <a:rPr lang="en-US">
                <a:latin typeface="Roboto"/>
                <a:ea typeface="Roboto"/>
                <a:cs typeface="Roboto"/>
              </a:rPr>
              <a:t>References</a:t>
            </a:r>
          </a:p>
        </p:txBody>
      </p:sp>
      <p:sp>
        <p:nvSpPr>
          <p:cNvPr id="3" name="Content Placeholder 2">
            <a:extLst>
              <a:ext uri="{FF2B5EF4-FFF2-40B4-BE49-F238E27FC236}">
                <a16:creationId xmlns:a16="http://schemas.microsoft.com/office/drawing/2014/main" id="{3FE66CB6-9255-210E-5412-29EFDFCA6138}"/>
              </a:ext>
            </a:extLst>
          </p:cNvPr>
          <p:cNvSpPr>
            <a:spLocks noGrp="1"/>
          </p:cNvSpPr>
          <p:nvPr>
            <p:ph idx="1"/>
          </p:nvPr>
        </p:nvSpPr>
        <p:spPr/>
        <p:txBody>
          <a:bodyPr vert="horz" lIns="91440" tIns="45720" rIns="91440" bIns="45720" rtlCol="0" anchor="t">
            <a:normAutofit/>
          </a:bodyPr>
          <a:lstStyle/>
          <a:p>
            <a:r>
              <a:rPr lang="en-US" sz="1200" err="1">
                <a:latin typeface="Roboto"/>
                <a:ea typeface="+mn-lt"/>
                <a:cs typeface="+mn-lt"/>
              </a:rPr>
              <a:t>Cereto-Massagué</a:t>
            </a:r>
            <a:r>
              <a:rPr lang="en-US" sz="1200">
                <a:latin typeface="Roboto"/>
                <a:ea typeface="+mn-lt"/>
                <a:cs typeface="+mn-lt"/>
              </a:rPr>
              <a:t>, A.; Ojeda, M. J.; Valls, C.; Mulero, M.; Garcia-Vallvé, S.; Pujadas, G. Molecular Fingerprint Similarity Search in Virtual Screening. </a:t>
            </a:r>
            <a:r>
              <a:rPr lang="en-US" sz="1200" i="1">
                <a:latin typeface="Roboto"/>
                <a:ea typeface="+mn-lt"/>
                <a:cs typeface="+mn-lt"/>
              </a:rPr>
              <a:t>Methods</a:t>
            </a:r>
            <a:r>
              <a:rPr lang="en-US" sz="1200">
                <a:latin typeface="Roboto"/>
                <a:ea typeface="+mn-lt"/>
                <a:cs typeface="+mn-lt"/>
              </a:rPr>
              <a:t> </a:t>
            </a:r>
            <a:r>
              <a:rPr lang="en-US" sz="1200" b="1">
                <a:latin typeface="Roboto"/>
                <a:ea typeface="+mn-lt"/>
                <a:cs typeface="+mn-lt"/>
              </a:rPr>
              <a:t>2015</a:t>
            </a:r>
            <a:r>
              <a:rPr lang="en-US" sz="1200">
                <a:latin typeface="Roboto"/>
                <a:ea typeface="+mn-lt"/>
                <a:cs typeface="+mn-lt"/>
              </a:rPr>
              <a:t>, </a:t>
            </a:r>
            <a:r>
              <a:rPr lang="en-US" sz="1200" i="1">
                <a:latin typeface="Roboto"/>
                <a:ea typeface="+mn-lt"/>
                <a:cs typeface="+mn-lt"/>
              </a:rPr>
              <a:t>71</a:t>
            </a:r>
            <a:r>
              <a:rPr lang="en-US" sz="1200">
                <a:latin typeface="Roboto"/>
                <a:ea typeface="+mn-lt"/>
                <a:cs typeface="+mn-lt"/>
              </a:rPr>
              <a:t>, 58–63. </a:t>
            </a:r>
            <a:endParaRPr lang="en-US" sz="1200">
              <a:latin typeface="Roboto"/>
              <a:ea typeface="Roboto"/>
              <a:cs typeface="Roboto"/>
            </a:endParaRPr>
          </a:p>
          <a:p>
            <a:r>
              <a:rPr lang="en-US" sz="1200">
                <a:latin typeface="Roboto"/>
                <a:ea typeface="+mn-lt"/>
                <a:cs typeface="+mn-lt"/>
              </a:rPr>
              <a:t>Rogers, D.; Hahn, M. Extended-Connectivity Fingerprints. </a:t>
            </a:r>
            <a:r>
              <a:rPr lang="en-US" sz="1200" i="1">
                <a:latin typeface="Roboto"/>
                <a:ea typeface="+mn-lt"/>
                <a:cs typeface="+mn-lt"/>
              </a:rPr>
              <a:t>Journal of Chemical Information and Modeling</a:t>
            </a:r>
            <a:r>
              <a:rPr lang="en-US" sz="1200">
                <a:latin typeface="Roboto"/>
                <a:ea typeface="+mn-lt"/>
                <a:cs typeface="+mn-lt"/>
              </a:rPr>
              <a:t> </a:t>
            </a:r>
            <a:r>
              <a:rPr lang="en-US" sz="1200" b="1">
                <a:latin typeface="Roboto"/>
                <a:ea typeface="+mn-lt"/>
                <a:cs typeface="+mn-lt"/>
              </a:rPr>
              <a:t>2010</a:t>
            </a:r>
            <a:r>
              <a:rPr lang="en-US" sz="1200">
                <a:latin typeface="Roboto"/>
                <a:ea typeface="+mn-lt"/>
                <a:cs typeface="+mn-lt"/>
              </a:rPr>
              <a:t>, </a:t>
            </a:r>
            <a:r>
              <a:rPr lang="en-US" sz="1200" i="1">
                <a:latin typeface="Roboto"/>
                <a:ea typeface="+mn-lt"/>
                <a:cs typeface="+mn-lt"/>
              </a:rPr>
              <a:t>50</a:t>
            </a:r>
            <a:r>
              <a:rPr lang="en-US" sz="1200">
                <a:latin typeface="Roboto"/>
                <a:ea typeface="+mn-lt"/>
                <a:cs typeface="+mn-lt"/>
              </a:rPr>
              <a:t> (5), 742–754. </a:t>
            </a:r>
            <a:endParaRPr lang="en-US" sz="1200">
              <a:latin typeface="Roboto"/>
              <a:ea typeface="Roboto"/>
              <a:cs typeface="Roboto"/>
            </a:endParaRPr>
          </a:p>
          <a:p>
            <a:r>
              <a:rPr lang="en-US" sz="1200">
                <a:latin typeface="Roboto"/>
                <a:ea typeface="+mn-lt"/>
                <a:cs typeface="+mn-lt"/>
              </a:rPr>
              <a:t>Jaeger, S.; Fulle, S.; Turk, S. Mol2vec: Unsupervised Machine Learning Approach with Chemical Intuition. </a:t>
            </a:r>
            <a:r>
              <a:rPr lang="en-US" sz="1200" i="1">
                <a:latin typeface="Roboto"/>
                <a:ea typeface="+mn-lt"/>
                <a:cs typeface="+mn-lt"/>
              </a:rPr>
              <a:t>Journal of Chemical Information and Modeling</a:t>
            </a:r>
            <a:r>
              <a:rPr lang="en-US" sz="1200">
                <a:latin typeface="Roboto"/>
                <a:ea typeface="+mn-lt"/>
                <a:cs typeface="+mn-lt"/>
              </a:rPr>
              <a:t> </a:t>
            </a:r>
            <a:r>
              <a:rPr lang="en-US" sz="1200" b="1">
                <a:latin typeface="Roboto"/>
                <a:ea typeface="+mn-lt"/>
                <a:cs typeface="+mn-lt"/>
              </a:rPr>
              <a:t>2018</a:t>
            </a:r>
            <a:r>
              <a:rPr lang="en-US" sz="1200">
                <a:latin typeface="Roboto"/>
                <a:ea typeface="+mn-lt"/>
                <a:cs typeface="+mn-lt"/>
              </a:rPr>
              <a:t>, </a:t>
            </a:r>
            <a:r>
              <a:rPr lang="en-US" sz="1200" i="1">
                <a:latin typeface="Roboto"/>
                <a:ea typeface="+mn-lt"/>
                <a:cs typeface="+mn-lt"/>
              </a:rPr>
              <a:t>58</a:t>
            </a:r>
            <a:r>
              <a:rPr lang="en-US" sz="1200">
                <a:latin typeface="Roboto"/>
                <a:ea typeface="+mn-lt"/>
                <a:cs typeface="+mn-lt"/>
              </a:rPr>
              <a:t> (1), 27–35. </a:t>
            </a:r>
            <a:endParaRPr lang="en-US" sz="1200">
              <a:latin typeface="The Hand Bold"/>
              <a:ea typeface="Roboto"/>
              <a:cs typeface="Roboto"/>
            </a:endParaRPr>
          </a:p>
          <a:p>
            <a:r>
              <a:rPr lang="en-US" sz="1200">
                <a:latin typeface="Roboto"/>
                <a:ea typeface="Roboto"/>
                <a:cs typeface="Roboto"/>
              </a:rPr>
              <a:t>Narayanan, A., Chandramohan, M., Venkatesan, R., Chen, L., Liu, Y., Jaiswal, S. graph2vec: Learning Distributed Representations of Graphs. 2017</a:t>
            </a:r>
          </a:p>
          <a:p>
            <a:r>
              <a:rPr lang="en-US" sz="1200">
                <a:latin typeface="Roboto"/>
                <a:ea typeface="+mn-lt"/>
                <a:cs typeface="+mn-lt"/>
              </a:rPr>
              <a:t>Kriege, N. M.; Johansson, F. D.; Morris, C. A Survey on Graph Kernels. </a:t>
            </a:r>
            <a:r>
              <a:rPr lang="en-US" sz="1200" i="1">
                <a:latin typeface="Roboto"/>
                <a:ea typeface="+mn-lt"/>
                <a:cs typeface="+mn-lt"/>
              </a:rPr>
              <a:t>Applied Network Science</a:t>
            </a:r>
            <a:r>
              <a:rPr lang="en-US" sz="1200">
                <a:latin typeface="Roboto"/>
                <a:ea typeface="+mn-lt"/>
                <a:cs typeface="+mn-lt"/>
              </a:rPr>
              <a:t> </a:t>
            </a:r>
            <a:r>
              <a:rPr lang="en-US" sz="1200" b="1">
                <a:latin typeface="Roboto"/>
                <a:ea typeface="+mn-lt"/>
                <a:cs typeface="+mn-lt"/>
              </a:rPr>
              <a:t>2020</a:t>
            </a:r>
            <a:r>
              <a:rPr lang="en-US" sz="1200">
                <a:latin typeface="Roboto"/>
                <a:ea typeface="+mn-lt"/>
                <a:cs typeface="+mn-lt"/>
              </a:rPr>
              <a:t>, </a:t>
            </a:r>
            <a:r>
              <a:rPr lang="en-US" sz="1200" i="1">
                <a:latin typeface="Roboto"/>
                <a:ea typeface="+mn-lt"/>
                <a:cs typeface="+mn-lt"/>
              </a:rPr>
              <a:t>5</a:t>
            </a:r>
            <a:r>
              <a:rPr lang="en-US" sz="1200">
                <a:latin typeface="Roboto"/>
                <a:ea typeface="+mn-lt"/>
                <a:cs typeface="+mn-lt"/>
              </a:rPr>
              <a:t> (1). </a:t>
            </a:r>
            <a:endParaRPr lang="en-US" sz="1200">
              <a:latin typeface="Roboto"/>
            </a:endParaRPr>
          </a:p>
          <a:p>
            <a:r>
              <a:rPr lang="en-US" sz="1200">
                <a:latin typeface="Roboto"/>
                <a:ea typeface="Roboto"/>
                <a:cs typeface="Roboto"/>
              </a:rPr>
              <a:t>Gavrilova, Y. (2020, September 9). Regression Analysis Overview: The </a:t>
            </a:r>
            <a:r>
              <a:rPr lang="en-US" sz="1200" err="1">
                <a:latin typeface="Roboto"/>
                <a:ea typeface="Roboto"/>
                <a:cs typeface="Roboto"/>
              </a:rPr>
              <a:t>Hows</a:t>
            </a:r>
            <a:r>
              <a:rPr lang="en-US" sz="1200">
                <a:latin typeface="Roboto"/>
                <a:ea typeface="Roboto"/>
                <a:cs typeface="Roboto"/>
              </a:rPr>
              <a:t> and The Whys. </a:t>
            </a:r>
            <a:r>
              <a:rPr lang="en-US" sz="1200" i="1" err="1">
                <a:latin typeface="Roboto"/>
                <a:ea typeface="Roboto"/>
                <a:cs typeface="Roboto"/>
              </a:rPr>
              <a:t>Serokell</a:t>
            </a:r>
            <a:r>
              <a:rPr lang="en-US" sz="1200" i="1">
                <a:latin typeface="Roboto"/>
                <a:ea typeface="Roboto"/>
                <a:cs typeface="Roboto"/>
              </a:rPr>
              <a:t>. </a:t>
            </a:r>
            <a:r>
              <a:rPr lang="en-US" sz="1200">
                <a:latin typeface="Roboto"/>
                <a:ea typeface="+mn-lt"/>
                <a:cs typeface="+mn-lt"/>
              </a:rPr>
              <a:t>https://serokell.io/blog/regression-analysis-overview</a:t>
            </a:r>
            <a:endParaRPr lang="en-US" sz="1200">
              <a:latin typeface="Roboto"/>
              <a:ea typeface="Roboto"/>
              <a:cs typeface="Roboto"/>
            </a:endParaRPr>
          </a:p>
          <a:p>
            <a:r>
              <a:rPr lang="en-US" sz="1200">
                <a:latin typeface="Roboto"/>
                <a:ea typeface="Roboto"/>
                <a:cs typeface="Roboto"/>
              </a:rPr>
              <a:t>Chaya. (2020, June 9). Random Forest Regression. </a:t>
            </a:r>
            <a:r>
              <a:rPr lang="en-US" sz="1200" i="1">
                <a:latin typeface="Roboto"/>
                <a:ea typeface="Roboto"/>
                <a:cs typeface="Roboto"/>
              </a:rPr>
              <a:t>Level Up Coding.</a:t>
            </a:r>
            <a:r>
              <a:rPr lang="en-US" sz="1200">
                <a:latin typeface="Roboto"/>
                <a:ea typeface="Roboto"/>
                <a:cs typeface="Roboto"/>
              </a:rPr>
              <a:t> </a:t>
            </a:r>
            <a:r>
              <a:rPr lang="en-US" sz="1200">
                <a:latin typeface="Roboto"/>
                <a:ea typeface="+mn-lt"/>
                <a:cs typeface="+mn-lt"/>
              </a:rPr>
              <a:t>https://levelup.gitconnected.com/random-forest-regression-209c0f354c84</a:t>
            </a:r>
            <a:endParaRPr lang="en-US" sz="1200">
              <a:latin typeface="Roboto"/>
              <a:ea typeface="Roboto"/>
              <a:cs typeface="Roboto"/>
            </a:endParaRPr>
          </a:p>
          <a:p>
            <a:r>
              <a:rPr lang="en-US" sz="1200">
                <a:latin typeface="Roboto"/>
                <a:ea typeface="Roboto"/>
                <a:cs typeface="Roboto"/>
              </a:rPr>
              <a:t>Gundersen, G. (2019, June 27). Gaussian Process Regression with Code Snippets. </a:t>
            </a:r>
            <a:r>
              <a:rPr lang="en-US" sz="1200" i="1">
                <a:latin typeface="Roboto"/>
                <a:ea typeface="Roboto"/>
                <a:cs typeface="Roboto"/>
              </a:rPr>
              <a:t>Gregory Gundersen. </a:t>
            </a:r>
            <a:r>
              <a:rPr lang="en-US" sz="1200">
                <a:latin typeface="Roboto"/>
                <a:ea typeface="+mn-lt"/>
                <a:cs typeface="+mn-lt"/>
              </a:rPr>
              <a:t>https://gregorygundersen.com/blog/2019/ 06/27/</a:t>
            </a:r>
            <a:r>
              <a:rPr lang="en-US" sz="1200" err="1">
                <a:latin typeface="Roboto"/>
                <a:ea typeface="+mn-lt"/>
                <a:cs typeface="+mn-lt"/>
              </a:rPr>
              <a:t>gp</a:t>
            </a:r>
            <a:r>
              <a:rPr lang="en-US" sz="1200">
                <a:latin typeface="Roboto"/>
                <a:ea typeface="+mn-lt"/>
                <a:cs typeface="+mn-lt"/>
              </a:rPr>
              <a:t>-regression/</a:t>
            </a:r>
            <a:endParaRPr lang="en-US" sz="1200">
              <a:latin typeface="Roboto"/>
              <a:ea typeface="Roboto"/>
              <a:cs typeface="Roboto"/>
            </a:endParaRPr>
          </a:p>
          <a:p>
            <a:endParaRPr lang="en-US" sz="1200">
              <a:latin typeface="Roboto"/>
            </a:endParaRPr>
          </a:p>
          <a:p>
            <a:endParaRPr lang="en-US"/>
          </a:p>
          <a:p>
            <a:endParaRPr lang="en-US"/>
          </a:p>
          <a:p>
            <a:endParaRPr lang="en-US"/>
          </a:p>
        </p:txBody>
      </p:sp>
    </p:spTree>
    <p:extLst>
      <p:ext uri="{BB962C8B-B14F-4D97-AF65-F5344CB8AC3E}">
        <p14:creationId xmlns:p14="http://schemas.microsoft.com/office/powerpoint/2010/main" val="124071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52300-3EB2-F4DA-8ADE-38E6A65DB732}"/>
              </a:ext>
            </a:extLst>
          </p:cNvPr>
          <p:cNvSpPr>
            <a:spLocks noGrp="1"/>
          </p:cNvSpPr>
          <p:nvPr>
            <p:ph type="title"/>
          </p:nvPr>
        </p:nvSpPr>
        <p:spPr/>
        <p:txBody>
          <a:bodyPr>
            <a:normAutofit/>
          </a:bodyPr>
          <a:lstStyle/>
          <a:p>
            <a:r>
              <a:rPr lang="en-US" sz="3600">
                <a:latin typeface="Roboto"/>
                <a:ea typeface="Roboto"/>
                <a:cs typeface="Roboto"/>
              </a:rPr>
              <a:t>Guessing game: Predict the solubility</a:t>
            </a:r>
          </a:p>
        </p:txBody>
      </p:sp>
      <p:sp>
        <p:nvSpPr>
          <p:cNvPr id="3" name="Title 1">
            <a:extLst>
              <a:ext uri="{FF2B5EF4-FFF2-40B4-BE49-F238E27FC236}">
                <a16:creationId xmlns:a16="http://schemas.microsoft.com/office/drawing/2014/main" id="{225DA0E4-217B-544A-27A4-860F67B2D35F}"/>
              </a:ext>
            </a:extLst>
          </p:cNvPr>
          <p:cNvSpPr txBox="1">
            <a:spLocks/>
          </p:cNvSpPr>
          <p:nvPr/>
        </p:nvSpPr>
        <p:spPr>
          <a:xfrm>
            <a:off x="5779743" y="3157351"/>
            <a:ext cx="82804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3600">
                <a:latin typeface="Consolas"/>
                <a:ea typeface="Roboto"/>
                <a:cs typeface="Roboto"/>
              </a:rPr>
              <a:t>VS</a:t>
            </a:r>
          </a:p>
        </p:txBody>
      </p:sp>
      <p:sp>
        <p:nvSpPr>
          <p:cNvPr id="4" name="Title 1">
            <a:extLst>
              <a:ext uri="{FF2B5EF4-FFF2-40B4-BE49-F238E27FC236}">
                <a16:creationId xmlns:a16="http://schemas.microsoft.com/office/drawing/2014/main" id="{911B765A-B5DC-1106-907F-37780A81EC10}"/>
              </a:ext>
            </a:extLst>
          </p:cNvPr>
          <p:cNvSpPr txBox="1">
            <a:spLocks/>
          </p:cNvSpPr>
          <p:nvPr/>
        </p:nvSpPr>
        <p:spPr>
          <a:xfrm>
            <a:off x="3016222" y="4482914"/>
            <a:ext cx="1504977"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2000">
                <a:latin typeface="Roboto"/>
                <a:ea typeface="Roboto"/>
                <a:cs typeface="Roboto"/>
              </a:rPr>
              <a:t>-1.48</a:t>
            </a:r>
          </a:p>
        </p:txBody>
      </p:sp>
      <p:sp>
        <p:nvSpPr>
          <p:cNvPr id="5" name="Title 1">
            <a:extLst>
              <a:ext uri="{FF2B5EF4-FFF2-40B4-BE49-F238E27FC236}">
                <a16:creationId xmlns:a16="http://schemas.microsoft.com/office/drawing/2014/main" id="{E5930FA7-4506-F34C-DEF2-B9C51981C84F}"/>
              </a:ext>
            </a:extLst>
          </p:cNvPr>
          <p:cNvSpPr txBox="1">
            <a:spLocks/>
          </p:cNvSpPr>
          <p:nvPr/>
        </p:nvSpPr>
        <p:spPr>
          <a:xfrm>
            <a:off x="8423289" y="4482914"/>
            <a:ext cx="1504977"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2000">
                <a:latin typeface="Roboto"/>
                <a:ea typeface="Roboto"/>
                <a:cs typeface="Roboto"/>
              </a:rPr>
              <a:t>-2.00</a:t>
            </a:r>
          </a:p>
        </p:txBody>
      </p:sp>
      <p:sp>
        <p:nvSpPr>
          <p:cNvPr id="7" name="Title 1">
            <a:extLst>
              <a:ext uri="{FF2B5EF4-FFF2-40B4-BE49-F238E27FC236}">
                <a16:creationId xmlns:a16="http://schemas.microsoft.com/office/drawing/2014/main" id="{FDE4F0D3-798B-3F28-292C-1019A2E03529}"/>
              </a:ext>
            </a:extLst>
          </p:cNvPr>
          <p:cNvSpPr txBox="1">
            <a:spLocks/>
          </p:cNvSpPr>
          <p:nvPr/>
        </p:nvSpPr>
        <p:spPr>
          <a:xfrm>
            <a:off x="903686" y="5177682"/>
            <a:ext cx="5568558"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en-US" sz="3600">
                <a:latin typeface="Roboto"/>
                <a:ea typeface="Roboto"/>
                <a:cs typeface="Roboto"/>
              </a:rPr>
              <a:t>Which has a higher </a:t>
            </a:r>
            <a:r>
              <a:rPr lang="en-US" sz="3600" err="1">
                <a:latin typeface="Roboto"/>
                <a:ea typeface="Roboto"/>
                <a:cs typeface="Roboto"/>
              </a:rPr>
              <a:t>logS</a:t>
            </a:r>
            <a:r>
              <a:rPr lang="en-US" sz="3600">
                <a:latin typeface="Roboto"/>
                <a:ea typeface="Roboto"/>
                <a:cs typeface="Roboto"/>
              </a:rPr>
              <a:t>?</a:t>
            </a:r>
          </a:p>
        </p:txBody>
      </p:sp>
      <p:pic>
        <p:nvPicPr>
          <p:cNvPr id="1030" name="Picture 6" descr="Mol">
            <a:extLst>
              <a:ext uri="{FF2B5EF4-FFF2-40B4-BE49-F238E27FC236}">
                <a16:creationId xmlns:a16="http://schemas.microsoft.com/office/drawing/2014/main" id="{F1CB3563-4CE7-CD03-087E-29A5E80B2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439" y="2113251"/>
            <a:ext cx="2822150" cy="2822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l">
            <a:extLst>
              <a:ext uri="{FF2B5EF4-FFF2-40B4-BE49-F238E27FC236}">
                <a16:creationId xmlns:a16="http://schemas.microsoft.com/office/drawing/2014/main" id="{27416407-0BE0-8632-24DB-2EE5DA4E9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129" y="274987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7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9" name="Rectangle 11">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3951C-C17E-A574-068D-69E693BD41C6}"/>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en-US" sz="9600"/>
              <a:t>Supplementary INfo</a:t>
            </a:r>
          </a:p>
        </p:txBody>
      </p:sp>
      <p:sp>
        <p:nvSpPr>
          <p:cNvPr id="3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6" descr="Marker">
            <a:extLst>
              <a:ext uri="{FF2B5EF4-FFF2-40B4-BE49-F238E27FC236}">
                <a16:creationId xmlns:a16="http://schemas.microsoft.com/office/drawing/2014/main" id="{C6C251E1-E709-A319-6672-000506302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1371600"/>
            <a:ext cx="4087368" cy="4087368"/>
          </a:xfrm>
          <a:prstGeom prst="rect">
            <a:avLst/>
          </a:prstGeom>
        </p:spPr>
      </p:pic>
    </p:spTree>
    <p:extLst>
      <p:ext uri="{BB962C8B-B14F-4D97-AF65-F5344CB8AC3E}">
        <p14:creationId xmlns:p14="http://schemas.microsoft.com/office/powerpoint/2010/main" val="2071243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4D84EA-C174-98BD-302B-2AE035D33383}"/>
              </a:ext>
            </a:extLst>
          </p:cNvPr>
          <p:cNvSpPr>
            <a:spLocks noGrp="1"/>
          </p:cNvSpPr>
          <p:nvPr>
            <p:ph type="title"/>
          </p:nvPr>
        </p:nvSpPr>
        <p:spPr>
          <a:xfrm>
            <a:off x="838200" y="365125"/>
            <a:ext cx="10515600" cy="1325563"/>
          </a:xfrm>
        </p:spPr>
        <p:txBody>
          <a:bodyPr>
            <a:normAutofit/>
          </a:bodyPr>
          <a:lstStyle/>
          <a:p>
            <a:r>
              <a:rPr lang="en-US" sz="4800" err="1">
                <a:latin typeface="Roboto"/>
                <a:ea typeface="Roboto"/>
                <a:cs typeface="Roboto"/>
              </a:rPr>
              <a:t>RDKit</a:t>
            </a:r>
            <a:r>
              <a:rPr lang="en-US" sz="4800">
                <a:latin typeface="Roboto"/>
                <a:ea typeface="Roboto"/>
                <a:cs typeface="Roboto"/>
              </a:rPr>
              <a:t> Fingerprint</a:t>
            </a:r>
          </a:p>
        </p:txBody>
      </p:sp>
      <p:sp>
        <p:nvSpPr>
          <p:cNvPr id="3" name="Content Placeholder 2">
            <a:extLst>
              <a:ext uri="{FF2B5EF4-FFF2-40B4-BE49-F238E27FC236}">
                <a16:creationId xmlns:a16="http://schemas.microsoft.com/office/drawing/2014/main" id="{660E94D4-B36F-65C4-520B-A0DEC9B63910}"/>
              </a:ext>
            </a:extLst>
          </p:cNvPr>
          <p:cNvSpPr>
            <a:spLocks noGrp="1"/>
          </p:cNvSpPr>
          <p:nvPr>
            <p:ph idx="1"/>
          </p:nvPr>
        </p:nvSpPr>
        <p:spPr>
          <a:xfrm>
            <a:off x="838201" y="1929384"/>
            <a:ext cx="4855590" cy="4251960"/>
          </a:xfrm>
        </p:spPr>
        <p:txBody>
          <a:bodyPr vert="horz" lIns="91440" tIns="45720" rIns="91440" bIns="45720" rtlCol="0" anchor="t">
            <a:normAutofit fontScale="92500"/>
          </a:bodyPr>
          <a:lstStyle/>
          <a:p>
            <a:pPr marL="457200" indent="-457200"/>
            <a:r>
              <a:rPr lang="en-US" sz="2400">
                <a:latin typeface="Roboto"/>
                <a:ea typeface="Roboto"/>
                <a:cs typeface="Roboto"/>
              </a:rPr>
              <a:t>Each substructure is identified by the </a:t>
            </a:r>
            <a:r>
              <a:rPr lang="en-US" sz="2400" b="1">
                <a:solidFill>
                  <a:srgbClr val="FF0000"/>
                </a:solidFill>
                <a:latin typeface="Roboto"/>
                <a:ea typeface="Roboto"/>
                <a:cs typeface="Roboto"/>
              </a:rPr>
              <a:t>bond length </a:t>
            </a:r>
            <a:r>
              <a:rPr lang="en-US" sz="2400">
                <a:latin typeface="Roboto"/>
                <a:ea typeface="Roboto"/>
                <a:cs typeface="Roboto"/>
              </a:rPr>
              <a:t>dictated by user (1 to 7 by default)</a:t>
            </a:r>
          </a:p>
          <a:p>
            <a:pPr marL="457200" indent="-457200"/>
            <a:r>
              <a:rPr lang="en-US" sz="2400">
                <a:latin typeface="Roboto"/>
                <a:ea typeface="Roboto"/>
                <a:cs typeface="Roboto"/>
              </a:rPr>
              <a:t>Some </a:t>
            </a:r>
            <a:r>
              <a:rPr lang="en-US" sz="2400" b="1">
                <a:solidFill>
                  <a:srgbClr val="FF0000"/>
                </a:solidFill>
                <a:latin typeface="Roboto"/>
                <a:ea typeface="Roboto"/>
                <a:cs typeface="Roboto"/>
              </a:rPr>
              <a:t>substructural information </a:t>
            </a:r>
            <a:r>
              <a:rPr lang="en-US" sz="2400">
                <a:latin typeface="Roboto"/>
                <a:ea typeface="Roboto"/>
                <a:cs typeface="Roboto"/>
              </a:rPr>
              <a:t>taken into consideration includes type of atoms, bond type etc. </a:t>
            </a:r>
          </a:p>
          <a:p>
            <a:pPr marL="457200" indent="-457200"/>
            <a:r>
              <a:rPr lang="en-US" sz="2400">
                <a:latin typeface="Roboto"/>
                <a:ea typeface="Roboto"/>
                <a:cs typeface="Roboto"/>
              </a:rPr>
              <a:t>Information is </a:t>
            </a:r>
            <a:r>
              <a:rPr lang="en-US" sz="2400" b="1">
                <a:solidFill>
                  <a:srgbClr val="FF0000"/>
                </a:solidFill>
                <a:latin typeface="Roboto"/>
                <a:ea typeface="Roboto"/>
                <a:cs typeface="Roboto"/>
              </a:rPr>
              <a:t>hashed</a:t>
            </a:r>
            <a:r>
              <a:rPr lang="en-US" sz="2400">
                <a:latin typeface="Roboto"/>
                <a:ea typeface="Roboto"/>
                <a:cs typeface="Roboto"/>
              </a:rPr>
              <a:t> to output a set of bits</a:t>
            </a:r>
          </a:p>
          <a:p>
            <a:pPr marL="457200" indent="-457200">
              <a:buFont typeface="Arial"/>
              <a:buChar char="•"/>
            </a:pPr>
            <a:r>
              <a:rPr lang="en-US" sz="2400">
                <a:latin typeface="Roboto"/>
                <a:ea typeface="Roboto"/>
                <a:cs typeface="Roboto"/>
              </a:rPr>
              <a:t>Each set of bits are then folded to a 2048-bits vector</a:t>
            </a:r>
          </a:p>
        </p:txBody>
      </p:sp>
      <p:pic>
        <p:nvPicPr>
          <p:cNvPr id="4" name="Picture 4">
            <a:extLst>
              <a:ext uri="{FF2B5EF4-FFF2-40B4-BE49-F238E27FC236}">
                <a16:creationId xmlns:a16="http://schemas.microsoft.com/office/drawing/2014/main" id="{5C9C31E9-D789-F3BC-BAA3-5097FA0F7706}"/>
              </a:ext>
            </a:extLst>
          </p:cNvPr>
          <p:cNvPicPr>
            <a:picLocks noChangeAspect="1"/>
          </p:cNvPicPr>
          <p:nvPr/>
        </p:nvPicPr>
        <p:blipFill>
          <a:blip r:embed="rId3"/>
          <a:stretch>
            <a:fillRect/>
          </a:stretch>
        </p:blipFill>
        <p:spPr>
          <a:xfrm>
            <a:off x="6531992" y="168967"/>
            <a:ext cx="5075554" cy="6520065"/>
          </a:xfrm>
          <a:prstGeom prst="rect">
            <a:avLst/>
          </a:prstGeom>
        </p:spPr>
      </p:pic>
    </p:spTree>
    <p:extLst>
      <p:ext uri="{BB962C8B-B14F-4D97-AF65-F5344CB8AC3E}">
        <p14:creationId xmlns:p14="http://schemas.microsoft.com/office/powerpoint/2010/main" val="41724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3E255-BC0D-850F-36A5-433D38A6A276}"/>
              </a:ext>
            </a:extLst>
          </p:cNvPr>
          <p:cNvSpPr>
            <a:spLocks noGrp="1"/>
          </p:cNvSpPr>
          <p:nvPr>
            <p:ph type="title"/>
          </p:nvPr>
        </p:nvSpPr>
        <p:spPr>
          <a:xfrm>
            <a:off x="630936" y="640080"/>
            <a:ext cx="4818888" cy="1481328"/>
          </a:xfrm>
        </p:spPr>
        <p:txBody>
          <a:bodyPr anchor="b">
            <a:normAutofit/>
          </a:bodyPr>
          <a:lstStyle/>
          <a:p>
            <a:pPr>
              <a:lnSpc>
                <a:spcPct val="90000"/>
              </a:lnSpc>
            </a:pPr>
            <a:r>
              <a:rPr lang="en-US" sz="4800">
                <a:latin typeface="Roboto"/>
                <a:ea typeface="+mj-lt"/>
                <a:cs typeface="+mj-lt"/>
              </a:rPr>
              <a:t>Morgan Fingerprint </a:t>
            </a:r>
          </a:p>
        </p:txBody>
      </p:sp>
      <p:sp>
        <p:nvSpPr>
          <p:cNvPr id="3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93FC57-A478-EBF1-D428-7E30F0C6F902}"/>
              </a:ext>
            </a:extLst>
          </p:cNvPr>
          <p:cNvSpPr>
            <a:spLocks noGrp="1"/>
          </p:cNvSpPr>
          <p:nvPr>
            <p:ph idx="1"/>
          </p:nvPr>
        </p:nvSpPr>
        <p:spPr>
          <a:xfrm>
            <a:off x="630936" y="2660904"/>
            <a:ext cx="5213390" cy="3547872"/>
          </a:xfrm>
        </p:spPr>
        <p:txBody>
          <a:bodyPr vert="horz" lIns="91440" tIns="45720" rIns="91440" bIns="45720" rtlCol="0" anchor="t">
            <a:normAutofit lnSpcReduction="10000"/>
          </a:bodyPr>
          <a:lstStyle/>
          <a:p>
            <a:pPr marL="457200" indent="-457200">
              <a:lnSpc>
                <a:spcPct val="100000"/>
              </a:lnSpc>
            </a:pPr>
            <a:r>
              <a:rPr lang="en-US" sz="2000">
                <a:latin typeface="Roboto"/>
                <a:ea typeface="Roboto"/>
                <a:cs typeface="Roboto"/>
              </a:rPr>
              <a:t>Extended circular fingerprint based on Morgan algorithm</a:t>
            </a:r>
          </a:p>
          <a:p>
            <a:pPr marL="457200" indent="-457200">
              <a:lnSpc>
                <a:spcPct val="100000"/>
              </a:lnSpc>
            </a:pPr>
            <a:r>
              <a:rPr lang="en-US" sz="2000">
                <a:latin typeface="Roboto"/>
                <a:ea typeface="+mn-lt"/>
                <a:cs typeface="+mn-lt"/>
              </a:rPr>
              <a:t>Each atom in a molecule can be viewed as the </a:t>
            </a:r>
            <a:r>
              <a:rPr lang="en-US" sz="2000" b="1">
                <a:solidFill>
                  <a:srgbClr val="FF0000"/>
                </a:solidFill>
                <a:latin typeface="Roboto"/>
                <a:ea typeface="+mn-lt"/>
                <a:cs typeface="+mn-lt"/>
              </a:rPr>
              <a:t>center</a:t>
            </a:r>
            <a:r>
              <a:rPr lang="en-US" sz="2000">
                <a:latin typeface="Roboto"/>
                <a:ea typeface="+mn-lt"/>
                <a:cs typeface="+mn-lt"/>
              </a:rPr>
              <a:t> of a radius of perception</a:t>
            </a:r>
            <a:endParaRPr lang="en-US" sz="2000">
              <a:latin typeface="Roboto"/>
              <a:ea typeface="Roboto"/>
              <a:cs typeface="Roboto"/>
            </a:endParaRPr>
          </a:p>
          <a:p>
            <a:pPr marL="457200" indent="-457200">
              <a:lnSpc>
                <a:spcPct val="100000"/>
              </a:lnSpc>
            </a:pPr>
            <a:r>
              <a:rPr lang="en-US" sz="2000">
                <a:latin typeface="Roboto"/>
                <a:ea typeface="+mn-lt"/>
                <a:cs typeface="+mn-lt"/>
              </a:rPr>
              <a:t>Each center is assigned with </a:t>
            </a:r>
            <a:r>
              <a:rPr lang="en-US" sz="2000" b="1">
                <a:solidFill>
                  <a:srgbClr val="FF0000"/>
                </a:solidFill>
                <a:latin typeface="Roboto"/>
                <a:ea typeface="+mn-lt"/>
                <a:cs typeface="+mn-lt"/>
              </a:rPr>
              <a:t>a unique identifier</a:t>
            </a:r>
            <a:r>
              <a:rPr lang="en-US" sz="2000">
                <a:latin typeface="Roboto"/>
                <a:ea typeface="+mn-lt"/>
                <a:cs typeface="+mn-lt"/>
              </a:rPr>
              <a:t> which is updated when the neighboring atoms are taken into consideration</a:t>
            </a:r>
            <a:endParaRPr lang="en-US" sz="2000">
              <a:latin typeface="Roboto"/>
              <a:ea typeface="Roboto"/>
              <a:cs typeface="Roboto"/>
            </a:endParaRPr>
          </a:p>
          <a:p>
            <a:pPr marL="457200" indent="-457200">
              <a:lnSpc>
                <a:spcPct val="100000"/>
              </a:lnSpc>
            </a:pPr>
            <a:r>
              <a:rPr lang="en-US" sz="2000">
                <a:latin typeface="Roboto"/>
                <a:ea typeface="Roboto"/>
                <a:cs typeface="Roboto"/>
              </a:rPr>
              <a:t>A radius of 2 was used in generating a 2048-bit vector to represent the molecule</a:t>
            </a:r>
          </a:p>
          <a:p>
            <a:pPr marL="457200" indent="-457200">
              <a:lnSpc>
                <a:spcPct val="100000"/>
              </a:lnSpc>
            </a:pPr>
            <a:endParaRPr lang="en-US" sz="2000">
              <a:latin typeface="The Hand Bold"/>
              <a:ea typeface="Roboto"/>
              <a:cs typeface="Roboto"/>
            </a:endParaRPr>
          </a:p>
          <a:p>
            <a:pPr lvl="2">
              <a:lnSpc>
                <a:spcPct val="100000"/>
              </a:lnSpc>
            </a:pPr>
            <a:endParaRPr lang="en-US">
              <a:latin typeface="Roboto"/>
              <a:ea typeface="Roboto"/>
              <a:cs typeface="Roboto"/>
            </a:endParaRPr>
          </a:p>
          <a:p>
            <a:pPr marL="914400" lvl="1">
              <a:lnSpc>
                <a:spcPct val="100000"/>
              </a:lnSpc>
            </a:pPr>
            <a:endParaRPr lang="en-US" sz="2000">
              <a:latin typeface="The Hand Bold"/>
              <a:ea typeface="Roboto"/>
              <a:cs typeface="Roboto"/>
            </a:endParaRPr>
          </a:p>
        </p:txBody>
      </p:sp>
      <mc:AlternateContent xmlns:mc="http://schemas.openxmlformats.org/markup-compatibility/2006" xmlns:p14="http://schemas.microsoft.com/office/powerpoint/2010/main">
        <mc:Choice Requires="p14">
          <p:contentPart p14:bwMode="auto" r:id="rId3">
            <p14:nvContentPartPr>
              <p14:cNvPr id="39" name="Ink 4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9" name="Ink 4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10" name="Picture 10" descr="Diagram&#10;&#10;Description automatically generated">
            <a:extLst>
              <a:ext uri="{FF2B5EF4-FFF2-40B4-BE49-F238E27FC236}">
                <a16:creationId xmlns:a16="http://schemas.microsoft.com/office/drawing/2014/main" id="{28D87D8E-B016-E367-179C-06E820172A8D}"/>
              </a:ext>
            </a:extLst>
          </p:cNvPr>
          <p:cNvPicPr>
            <a:picLocks noChangeAspect="1"/>
          </p:cNvPicPr>
          <p:nvPr/>
        </p:nvPicPr>
        <p:blipFill>
          <a:blip r:embed="rId5"/>
          <a:stretch>
            <a:fillRect/>
          </a:stretch>
        </p:blipFill>
        <p:spPr>
          <a:xfrm>
            <a:off x="6099048" y="1204471"/>
            <a:ext cx="5458968" cy="4449057"/>
          </a:xfrm>
          <a:prstGeom prst="rect">
            <a:avLst/>
          </a:prstGeom>
        </p:spPr>
      </p:pic>
      <p:sp>
        <p:nvSpPr>
          <p:cNvPr id="5" name="TextBox 4">
            <a:extLst>
              <a:ext uri="{FF2B5EF4-FFF2-40B4-BE49-F238E27FC236}">
                <a16:creationId xmlns:a16="http://schemas.microsoft.com/office/drawing/2014/main" id="{B988B142-1703-535F-8AA0-D67BEB00A821}"/>
              </a:ext>
            </a:extLst>
          </p:cNvPr>
          <p:cNvSpPr txBox="1"/>
          <p:nvPr/>
        </p:nvSpPr>
        <p:spPr>
          <a:xfrm>
            <a:off x="83343" y="7072312"/>
            <a:ext cx="12001499"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a:ea typeface="+mn-lt"/>
                <a:cs typeface="+mn-lt"/>
                <a:hlinkClick r:id="rId6"/>
              </a:rPr>
              <a:t>https://depth-first.com/articles/2019/01/11/extended-connectivity-fingerprints/#:~:text=The%20core%20idea%20behind%20ECFPs,InChI%20and%20the%20CAS%20Registry</a:t>
            </a:r>
            <a:r>
              <a:rPr lang="en-US">
                <a:ea typeface="+mn-lt"/>
                <a:cs typeface="+mn-lt"/>
              </a:rPr>
              <a:t>.</a:t>
            </a:r>
          </a:p>
          <a:p>
            <a:pPr>
              <a:spcAft>
                <a:spcPts val="600"/>
              </a:spcAft>
            </a:pPr>
            <a:r>
              <a:rPr lang="en-US">
                <a:ea typeface="+mn-lt"/>
                <a:cs typeface="+mn-lt"/>
                <a:hlinkClick r:id="rId7"/>
              </a:rPr>
              <a:t>A Practical Introduction to the Use of Molecular Fingerprints in Drug ...</a:t>
            </a:r>
            <a:endParaRPr lang="en-US"/>
          </a:p>
        </p:txBody>
      </p:sp>
      <p:sp>
        <p:nvSpPr>
          <p:cNvPr id="6" name="TextBox 5">
            <a:extLst>
              <a:ext uri="{FF2B5EF4-FFF2-40B4-BE49-F238E27FC236}">
                <a16:creationId xmlns:a16="http://schemas.microsoft.com/office/drawing/2014/main" id="{880D63B7-0F01-890F-3AE0-DB07FBDBFB72}"/>
              </a:ext>
            </a:extLst>
          </p:cNvPr>
          <p:cNvSpPr txBox="1"/>
          <p:nvPr/>
        </p:nvSpPr>
        <p:spPr>
          <a:xfrm>
            <a:off x="9946105" y="5534526"/>
            <a:ext cx="199189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Roboto"/>
                <a:ea typeface="Roboto"/>
                <a:cs typeface="Roboto"/>
              </a:rPr>
              <a:t>(Rogers and Hahn, 2010)</a:t>
            </a:r>
            <a:endParaRPr lang="en-US"/>
          </a:p>
        </p:txBody>
      </p:sp>
    </p:spTree>
    <p:extLst>
      <p:ext uri="{BB962C8B-B14F-4D97-AF65-F5344CB8AC3E}">
        <p14:creationId xmlns:p14="http://schemas.microsoft.com/office/powerpoint/2010/main" val="3767823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84EA-C174-98BD-302B-2AE035D33383}"/>
              </a:ext>
            </a:extLst>
          </p:cNvPr>
          <p:cNvSpPr>
            <a:spLocks noGrp="1"/>
          </p:cNvSpPr>
          <p:nvPr>
            <p:ph type="title"/>
          </p:nvPr>
        </p:nvSpPr>
        <p:spPr/>
        <p:txBody>
          <a:bodyPr>
            <a:noAutofit/>
          </a:bodyPr>
          <a:lstStyle/>
          <a:p>
            <a:r>
              <a:rPr lang="en-US" sz="4800">
                <a:latin typeface="Roboto"/>
                <a:ea typeface="Roboto"/>
                <a:cs typeface="Roboto"/>
              </a:rPr>
              <a:t>Matern and White Kernel</a:t>
            </a:r>
          </a:p>
        </p:txBody>
      </p:sp>
      <p:sp>
        <p:nvSpPr>
          <p:cNvPr id="3" name="Content Placeholder 2">
            <a:extLst>
              <a:ext uri="{FF2B5EF4-FFF2-40B4-BE49-F238E27FC236}">
                <a16:creationId xmlns:a16="http://schemas.microsoft.com/office/drawing/2014/main" id="{660E94D4-B36F-65C4-520B-A0DEC9B63910}"/>
              </a:ext>
            </a:extLst>
          </p:cNvPr>
          <p:cNvSpPr>
            <a:spLocks noGrp="1"/>
          </p:cNvSpPr>
          <p:nvPr>
            <p:ph idx="1"/>
          </p:nvPr>
        </p:nvSpPr>
        <p:spPr/>
        <p:txBody>
          <a:bodyPr vert="horz" lIns="91440" tIns="45720" rIns="91440" bIns="45720" rtlCol="0" anchor="t">
            <a:normAutofit/>
          </a:bodyPr>
          <a:lstStyle/>
          <a:p>
            <a:endParaRPr lang="en-US" sz="1900">
              <a:latin typeface="Roboto"/>
              <a:ea typeface="Roboto"/>
              <a:cs typeface="Roboto"/>
            </a:endParaRPr>
          </a:p>
          <a:p>
            <a:endParaRPr lang="en-US"/>
          </a:p>
          <a:p>
            <a:endParaRPr lang="en-US"/>
          </a:p>
        </p:txBody>
      </p:sp>
      <p:pic>
        <p:nvPicPr>
          <p:cNvPr id="4" name="Picture 4" descr="Diagram&#10;&#10;Description automatically generated">
            <a:extLst>
              <a:ext uri="{FF2B5EF4-FFF2-40B4-BE49-F238E27FC236}">
                <a16:creationId xmlns:a16="http://schemas.microsoft.com/office/drawing/2014/main" id="{3861401F-2B07-2ED4-FF05-655C8E34F33B}"/>
              </a:ext>
            </a:extLst>
          </p:cNvPr>
          <p:cNvPicPr>
            <a:picLocks noChangeAspect="1"/>
          </p:cNvPicPr>
          <p:nvPr/>
        </p:nvPicPr>
        <p:blipFill>
          <a:blip r:embed="rId3"/>
          <a:stretch>
            <a:fillRect/>
          </a:stretch>
        </p:blipFill>
        <p:spPr>
          <a:xfrm>
            <a:off x="1041689" y="2101561"/>
            <a:ext cx="2419350" cy="819150"/>
          </a:xfrm>
          <a:prstGeom prst="rect">
            <a:avLst/>
          </a:prstGeom>
        </p:spPr>
      </p:pic>
      <p:sp>
        <p:nvSpPr>
          <p:cNvPr id="5" name="TextBox 4">
            <a:extLst>
              <a:ext uri="{FF2B5EF4-FFF2-40B4-BE49-F238E27FC236}">
                <a16:creationId xmlns:a16="http://schemas.microsoft.com/office/drawing/2014/main" id="{DBA7DEBB-B912-6B92-CDB9-B06EDCFB0B2A}"/>
              </a:ext>
            </a:extLst>
          </p:cNvPr>
          <p:cNvSpPr txBox="1"/>
          <p:nvPr/>
        </p:nvSpPr>
        <p:spPr>
          <a:xfrm>
            <a:off x="1013113" y="2918113"/>
            <a:ext cx="3627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Roboto"/>
                <a:ea typeface="Roboto"/>
                <a:cs typeface="Roboto"/>
              </a:rPr>
              <a:t>Radial basis function kernel</a:t>
            </a:r>
          </a:p>
        </p:txBody>
      </p:sp>
      <p:pic>
        <p:nvPicPr>
          <p:cNvPr id="6" name="Picture 6">
            <a:extLst>
              <a:ext uri="{FF2B5EF4-FFF2-40B4-BE49-F238E27FC236}">
                <a16:creationId xmlns:a16="http://schemas.microsoft.com/office/drawing/2014/main" id="{BB0E8A96-0F18-0BFA-EC99-924E03928D78}"/>
              </a:ext>
            </a:extLst>
          </p:cNvPr>
          <p:cNvPicPr>
            <a:picLocks noChangeAspect="1"/>
          </p:cNvPicPr>
          <p:nvPr/>
        </p:nvPicPr>
        <p:blipFill>
          <a:blip r:embed="rId4"/>
          <a:stretch>
            <a:fillRect/>
          </a:stretch>
        </p:blipFill>
        <p:spPr>
          <a:xfrm>
            <a:off x="1130877" y="3679490"/>
            <a:ext cx="2743200" cy="1473292"/>
          </a:xfrm>
          <a:prstGeom prst="rect">
            <a:avLst/>
          </a:prstGeom>
        </p:spPr>
      </p:pic>
      <p:sp>
        <p:nvSpPr>
          <p:cNvPr id="7" name="TextBox 6">
            <a:extLst>
              <a:ext uri="{FF2B5EF4-FFF2-40B4-BE49-F238E27FC236}">
                <a16:creationId xmlns:a16="http://schemas.microsoft.com/office/drawing/2014/main" id="{9611755E-B643-A08B-D686-2446F80ECA8E}"/>
              </a:ext>
            </a:extLst>
          </p:cNvPr>
          <p:cNvSpPr txBox="1"/>
          <p:nvPr/>
        </p:nvSpPr>
        <p:spPr>
          <a:xfrm>
            <a:off x="1013112" y="5429249"/>
            <a:ext cx="3627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Roboto"/>
                <a:ea typeface="Roboto"/>
                <a:cs typeface="Roboto"/>
              </a:rPr>
              <a:t>When l = 1</a:t>
            </a:r>
            <a:endParaRPr lang="en-US"/>
          </a:p>
        </p:txBody>
      </p:sp>
      <p:pic>
        <p:nvPicPr>
          <p:cNvPr id="8" name="Picture 8" descr="Chart, histogram&#10;&#10;Description automatically generated">
            <a:extLst>
              <a:ext uri="{FF2B5EF4-FFF2-40B4-BE49-F238E27FC236}">
                <a16:creationId xmlns:a16="http://schemas.microsoft.com/office/drawing/2014/main" id="{FF3F95DC-D03B-9423-8A64-A09A4235A8CA}"/>
              </a:ext>
            </a:extLst>
          </p:cNvPr>
          <p:cNvPicPr>
            <a:picLocks noChangeAspect="1"/>
          </p:cNvPicPr>
          <p:nvPr/>
        </p:nvPicPr>
        <p:blipFill>
          <a:blip r:embed="rId5"/>
          <a:stretch>
            <a:fillRect/>
          </a:stretch>
        </p:blipFill>
        <p:spPr>
          <a:xfrm>
            <a:off x="4892633" y="3096689"/>
            <a:ext cx="6770914" cy="2030285"/>
          </a:xfrm>
          <a:prstGeom prst="rect">
            <a:avLst/>
          </a:prstGeom>
        </p:spPr>
      </p:pic>
    </p:spTree>
    <p:extLst>
      <p:ext uri="{BB962C8B-B14F-4D97-AF65-F5344CB8AC3E}">
        <p14:creationId xmlns:p14="http://schemas.microsoft.com/office/powerpoint/2010/main" val="4097055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225E-FF8C-3AD9-4DC6-AE522AB8B279}"/>
              </a:ext>
            </a:extLst>
          </p:cNvPr>
          <p:cNvSpPr>
            <a:spLocks noGrp="1"/>
          </p:cNvSpPr>
          <p:nvPr>
            <p:ph type="title"/>
          </p:nvPr>
        </p:nvSpPr>
        <p:spPr/>
        <p:txBody>
          <a:bodyPr>
            <a:normAutofit/>
          </a:bodyPr>
          <a:lstStyle/>
          <a:p>
            <a:r>
              <a:rPr lang="en-US" sz="4800">
                <a:latin typeface="Roboto"/>
                <a:ea typeface="Roboto"/>
                <a:cs typeface="Roboto"/>
              </a:rPr>
              <a:t>MSE and Regression values for GPR</a:t>
            </a:r>
          </a:p>
        </p:txBody>
      </p:sp>
      <p:graphicFrame>
        <p:nvGraphicFramePr>
          <p:cNvPr id="4" name="Table 4">
            <a:extLst>
              <a:ext uri="{FF2B5EF4-FFF2-40B4-BE49-F238E27FC236}">
                <a16:creationId xmlns:a16="http://schemas.microsoft.com/office/drawing/2014/main" id="{A80FD1B4-21EB-FC91-CED6-14FBC3DF65EA}"/>
              </a:ext>
            </a:extLst>
          </p:cNvPr>
          <p:cNvGraphicFramePr>
            <a:graphicFrameLocks noGrp="1"/>
          </p:cNvGraphicFramePr>
          <p:nvPr>
            <p:extLst>
              <p:ext uri="{D42A27DB-BD31-4B8C-83A1-F6EECF244321}">
                <p14:modId xmlns:p14="http://schemas.microsoft.com/office/powerpoint/2010/main" val="2820216791"/>
              </p:ext>
            </p:extLst>
          </p:nvPr>
        </p:nvGraphicFramePr>
        <p:xfrm>
          <a:off x="882126" y="2640823"/>
          <a:ext cx="3394023" cy="3977634"/>
        </p:xfrm>
        <a:graphic>
          <a:graphicData uri="http://schemas.openxmlformats.org/drawingml/2006/table">
            <a:tbl>
              <a:tblPr firstRow="1" bandCol="1">
                <a:tableStyleId>{5C22544A-7EE6-4342-B048-85BDC9FD1C3A}</a:tableStyleId>
              </a:tblPr>
              <a:tblGrid>
                <a:gridCol w="1131341">
                  <a:extLst>
                    <a:ext uri="{9D8B030D-6E8A-4147-A177-3AD203B41FA5}">
                      <a16:colId xmlns:a16="http://schemas.microsoft.com/office/drawing/2014/main" val="3754490916"/>
                    </a:ext>
                  </a:extLst>
                </a:gridCol>
                <a:gridCol w="1131341">
                  <a:extLst>
                    <a:ext uri="{9D8B030D-6E8A-4147-A177-3AD203B41FA5}">
                      <a16:colId xmlns:a16="http://schemas.microsoft.com/office/drawing/2014/main" val="2292226822"/>
                    </a:ext>
                  </a:extLst>
                </a:gridCol>
                <a:gridCol w="1131341">
                  <a:extLst>
                    <a:ext uri="{9D8B030D-6E8A-4147-A177-3AD203B41FA5}">
                      <a16:colId xmlns:a16="http://schemas.microsoft.com/office/drawing/2014/main" val="2284582399"/>
                    </a:ext>
                  </a:extLst>
                </a:gridCol>
              </a:tblGrid>
              <a:tr h="370416">
                <a:tc>
                  <a:txBody>
                    <a:bodyPr/>
                    <a:lstStyle/>
                    <a:p>
                      <a:r>
                        <a:rPr lang="en-US">
                          <a:solidFill>
                            <a:schemeClr val="tx1"/>
                          </a:solidFill>
                          <a:latin typeface="Roboto"/>
                        </a:rPr>
                        <a:t>Radius</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r>
                        <a:rPr lang="en-US">
                          <a:solidFill>
                            <a:schemeClr val="tx1"/>
                          </a:solidFill>
                          <a:latin typeface="Roboto"/>
                        </a:rPr>
                        <a:t>MSE</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r>
                        <a:rPr lang="en-US">
                          <a:solidFill>
                            <a:schemeClr val="tx1"/>
                          </a:solidFill>
                          <a:latin typeface="Roboto"/>
                        </a:rPr>
                        <a:t>R Squared</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470990726"/>
                  </a:ext>
                </a:extLst>
              </a:tr>
              <a:tr h="370840">
                <a:tc>
                  <a:txBody>
                    <a:bodyPr/>
                    <a:lstStyle/>
                    <a:p>
                      <a:r>
                        <a:rPr lang="en-US">
                          <a:solidFill>
                            <a:schemeClr val="tx1"/>
                          </a:solidFill>
                          <a:latin typeface="Roboto"/>
                        </a:rPr>
                        <a:t>2</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r>
                        <a:rPr lang="en-US">
                          <a:solidFill>
                            <a:schemeClr val="tx1"/>
                          </a:solidFill>
                          <a:latin typeface="Roboto"/>
                        </a:rPr>
                        <a:t>1.502</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r>
                        <a:rPr lang="en-US">
                          <a:solidFill>
                            <a:schemeClr val="tx1"/>
                          </a:solidFill>
                          <a:latin typeface="Roboto"/>
                        </a:rPr>
                        <a:t>0.655</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4130256734"/>
                  </a:ext>
                </a:extLst>
              </a:tr>
              <a:tr h="370839">
                <a:tc>
                  <a:txBody>
                    <a:bodyPr/>
                    <a:lstStyle/>
                    <a:p>
                      <a:pPr lvl="0">
                        <a:buNone/>
                      </a:pPr>
                      <a:r>
                        <a:rPr lang="en-US">
                          <a:solidFill>
                            <a:schemeClr val="tx1"/>
                          </a:solidFill>
                          <a:latin typeface="Roboto"/>
                        </a:rPr>
                        <a:t>3</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a:solidFill>
                            <a:schemeClr val="tx1"/>
                          </a:solidFill>
                          <a:latin typeface="Roboto"/>
                        </a:rPr>
                        <a:t>1.026</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a:solidFill>
                            <a:schemeClr val="tx1"/>
                          </a:solidFill>
                          <a:latin typeface="Roboto"/>
                        </a:rPr>
                        <a:t>0.764</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4148832850"/>
                  </a:ext>
                </a:extLst>
              </a:tr>
              <a:tr h="370838">
                <a:tc>
                  <a:txBody>
                    <a:bodyPr/>
                    <a:lstStyle/>
                    <a:p>
                      <a:pPr lvl="0">
                        <a:buNone/>
                      </a:pPr>
                      <a:r>
                        <a:rPr lang="en-US">
                          <a:solidFill>
                            <a:schemeClr val="tx1"/>
                          </a:solidFill>
                          <a:latin typeface="Roboto"/>
                        </a:rPr>
                        <a:t>4</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a:solidFill>
                            <a:schemeClr val="tx1"/>
                          </a:solidFill>
                          <a:latin typeface="Roboto"/>
                        </a:rPr>
                        <a:t>0.939</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a:solidFill>
                            <a:schemeClr val="tx1"/>
                          </a:solidFill>
                          <a:latin typeface="Roboto"/>
                        </a:rPr>
                        <a:t>0.784</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2465272412"/>
                  </a:ext>
                </a:extLst>
              </a:tr>
              <a:tr h="370838">
                <a:tc>
                  <a:txBody>
                    <a:bodyPr/>
                    <a:lstStyle/>
                    <a:p>
                      <a:pPr lvl="0">
                        <a:buNone/>
                      </a:pPr>
                      <a:r>
                        <a:rPr lang="en-US">
                          <a:solidFill>
                            <a:schemeClr val="tx1"/>
                          </a:solidFill>
                          <a:latin typeface="Roboto"/>
                        </a:rPr>
                        <a:t>5</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a:solidFill>
                            <a:schemeClr val="tx1"/>
                          </a:solidFill>
                          <a:latin typeface="Roboto"/>
                        </a:rPr>
                        <a:t>0.824</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a:solidFill>
                            <a:schemeClr val="tx1"/>
                          </a:solidFill>
                          <a:latin typeface="Roboto"/>
                        </a:rPr>
                        <a:t>0.811</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2372265146"/>
                  </a:ext>
                </a:extLst>
              </a:tr>
              <a:tr h="370840">
                <a:tc>
                  <a:txBody>
                    <a:bodyPr/>
                    <a:lstStyle/>
                    <a:p>
                      <a:r>
                        <a:rPr lang="en-US">
                          <a:solidFill>
                            <a:schemeClr val="tx1"/>
                          </a:solidFill>
                          <a:latin typeface="Roboto"/>
                        </a:rPr>
                        <a:t>6</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r>
                        <a:rPr lang="en-US">
                          <a:solidFill>
                            <a:schemeClr val="tx1"/>
                          </a:solidFill>
                          <a:latin typeface="Roboto"/>
                        </a:rPr>
                        <a:t>0.723</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r>
                        <a:rPr lang="en-US">
                          <a:solidFill>
                            <a:schemeClr val="tx1"/>
                          </a:solidFill>
                          <a:latin typeface="Roboto"/>
                        </a:rPr>
                        <a:t>0.834</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971191656"/>
                  </a:ext>
                </a:extLst>
              </a:tr>
              <a:tr h="370840">
                <a:tc>
                  <a:txBody>
                    <a:bodyPr/>
                    <a:lstStyle/>
                    <a:p>
                      <a:r>
                        <a:rPr lang="en-US">
                          <a:solidFill>
                            <a:schemeClr val="tx1"/>
                          </a:solidFill>
                          <a:latin typeface="Roboto"/>
                        </a:rPr>
                        <a:t>7</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0.672</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0.846</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4175562664"/>
                  </a:ext>
                </a:extLst>
              </a:tr>
              <a:tr h="370840">
                <a:tc>
                  <a:txBody>
                    <a:bodyPr/>
                    <a:lstStyle/>
                    <a:p>
                      <a:r>
                        <a:rPr lang="en-US">
                          <a:solidFill>
                            <a:schemeClr val="tx1"/>
                          </a:solidFill>
                          <a:latin typeface="Roboto"/>
                        </a:rPr>
                        <a:t>8</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0.684</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0.843</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3865251713"/>
                  </a:ext>
                </a:extLst>
              </a:tr>
              <a:tr h="370840">
                <a:tc>
                  <a:txBody>
                    <a:bodyPr/>
                    <a:lstStyle/>
                    <a:p>
                      <a:r>
                        <a:rPr lang="en-US">
                          <a:solidFill>
                            <a:schemeClr val="tx1"/>
                          </a:solidFill>
                          <a:latin typeface="Roboto"/>
                        </a:rPr>
                        <a:t>9</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0.665</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0.847</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3393839666"/>
                  </a:ext>
                </a:extLst>
              </a:tr>
              <a:tr h="370839">
                <a:tc>
                  <a:txBody>
                    <a:bodyPr/>
                    <a:lstStyle/>
                    <a:p>
                      <a:pPr lvl="0">
                        <a:buNone/>
                      </a:pPr>
                      <a:r>
                        <a:rPr lang="en-US">
                          <a:solidFill>
                            <a:schemeClr val="tx1"/>
                          </a:solidFill>
                          <a:latin typeface="Roboto"/>
                        </a:rPr>
                        <a:t>10</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0.686</a:t>
                      </a:r>
                      <a:endParaRPr lang="en-US">
                        <a:solidFill>
                          <a:schemeClr val="tx1"/>
                        </a:solidFill>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0.843</a:t>
                      </a:r>
                      <a:endParaRPr lang="en-US" sz="1800" b="0" i="0" u="none" strike="noStrike" noProof="0">
                        <a:solidFill>
                          <a:schemeClr val="tx1"/>
                        </a:solidFill>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888348932"/>
                  </a:ext>
                </a:extLst>
              </a:tr>
            </a:tbl>
          </a:graphicData>
        </a:graphic>
      </p:graphicFrame>
      <p:sp>
        <p:nvSpPr>
          <p:cNvPr id="5" name="TextBox 4">
            <a:extLst>
              <a:ext uri="{FF2B5EF4-FFF2-40B4-BE49-F238E27FC236}">
                <a16:creationId xmlns:a16="http://schemas.microsoft.com/office/drawing/2014/main" id="{F118BA52-7A03-6F5E-0843-6102E5DFF3DE}"/>
              </a:ext>
            </a:extLst>
          </p:cNvPr>
          <p:cNvSpPr txBox="1"/>
          <p:nvPr/>
        </p:nvSpPr>
        <p:spPr>
          <a:xfrm>
            <a:off x="842928" y="2025900"/>
            <a:ext cx="36396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latin typeface="Roboto"/>
                <a:ea typeface="Roboto"/>
                <a:cs typeface="Roboto"/>
              </a:rPr>
              <a:t>RDKit</a:t>
            </a:r>
            <a:r>
              <a:rPr lang="en-US" sz="2400">
                <a:latin typeface="Roboto"/>
                <a:ea typeface="Roboto"/>
                <a:cs typeface="Roboto"/>
              </a:rPr>
              <a:t> FP</a:t>
            </a:r>
          </a:p>
        </p:txBody>
      </p:sp>
      <p:graphicFrame>
        <p:nvGraphicFramePr>
          <p:cNvPr id="6" name="Table 6">
            <a:extLst>
              <a:ext uri="{FF2B5EF4-FFF2-40B4-BE49-F238E27FC236}">
                <a16:creationId xmlns:a16="http://schemas.microsoft.com/office/drawing/2014/main" id="{F6B35392-7A41-C90A-C063-60524986D08C}"/>
              </a:ext>
            </a:extLst>
          </p:cNvPr>
          <p:cNvGraphicFramePr>
            <a:graphicFrameLocks noGrp="1"/>
          </p:cNvGraphicFramePr>
          <p:nvPr>
            <p:extLst>
              <p:ext uri="{D42A27DB-BD31-4B8C-83A1-F6EECF244321}">
                <p14:modId xmlns:p14="http://schemas.microsoft.com/office/powerpoint/2010/main" val="4206132116"/>
              </p:ext>
            </p:extLst>
          </p:nvPr>
        </p:nvGraphicFramePr>
        <p:xfrm>
          <a:off x="4384109" y="2630465"/>
          <a:ext cx="3403902" cy="4005052"/>
        </p:xfrm>
        <a:graphic>
          <a:graphicData uri="http://schemas.openxmlformats.org/drawingml/2006/table">
            <a:tbl>
              <a:tblPr firstRow="1" bandCol="1">
                <a:tableStyleId>{5C22544A-7EE6-4342-B048-85BDC9FD1C3A}</a:tableStyleId>
              </a:tblPr>
              <a:tblGrid>
                <a:gridCol w="1134634">
                  <a:extLst>
                    <a:ext uri="{9D8B030D-6E8A-4147-A177-3AD203B41FA5}">
                      <a16:colId xmlns:a16="http://schemas.microsoft.com/office/drawing/2014/main" val="1063109401"/>
                    </a:ext>
                  </a:extLst>
                </a:gridCol>
                <a:gridCol w="1134634">
                  <a:extLst>
                    <a:ext uri="{9D8B030D-6E8A-4147-A177-3AD203B41FA5}">
                      <a16:colId xmlns:a16="http://schemas.microsoft.com/office/drawing/2014/main" val="1364880488"/>
                    </a:ext>
                  </a:extLst>
                </a:gridCol>
                <a:gridCol w="1134634">
                  <a:extLst>
                    <a:ext uri="{9D8B030D-6E8A-4147-A177-3AD203B41FA5}">
                      <a16:colId xmlns:a16="http://schemas.microsoft.com/office/drawing/2014/main" val="1706117082"/>
                    </a:ext>
                  </a:extLst>
                </a:gridCol>
              </a:tblGrid>
              <a:tr h="371592">
                <a:tc>
                  <a:txBody>
                    <a:bodyPr/>
                    <a:lstStyle/>
                    <a:p>
                      <a:pPr lvl="0">
                        <a:buNone/>
                      </a:pPr>
                      <a:r>
                        <a:rPr lang="en-US">
                          <a:solidFill>
                            <a:schemeClr val="tx1"/>
                          </a:solidFill>
                          <a:latin typeface="Roboto"/>
                        </a:rPr>
                        <a:t>Radius</a:t>
                      </a:r>
                      <a:endParaRPr lang="en-US">
                        <a:latin typeface="Roboto"/>
                      </a:endParaRPr>
                    </a:p>
                  </a:txBody>
                  <a:tcPr>
                    <a:lnL w="3175">
                      <a:solidFill>
                        <a:schemeClr val="tx1"/>
                      </a:solidFill>
                    </a:lnL>
                    <a:lnR w="3175">
                      <a:solidFill>
                        <a:schemeClr val="tx1"/>
                      </a:solidFill>
                    </a:lnR>
                    <a:lnT w="3175">
                      <a:solidFill>
                        <a:schemeClr val="tx1"/>
                      </a:solidFill>
                    </a:lnT>
                    <a:lnB w="3175" cap="flat" cmpd="sng" algn="ctr">
                      <a:solidFill>
                        <a:schemeClr val="tx1"/>
                      </a:solidFill>
                      <a:prstDash val="solid"/>
                      <a:round/>
                      <a:headEnd type="none" w="med" len="med"/>
                      <a:tailEnd type="none" w="med" len="med"/>
                    </a:lnB>
                  </a:tcPr>
                </a:tc>
                <a:tc>
                  <a:txBody>
                    <a:bodyPr/>
                    <a:lstStyle/>
                    <a:p>
                      <a:pPr lvl="0">
                        <a:buNone/>
                      </a:pPr>
                      <a:r>
                        <a:rPr lang="en-US">
                          <a:solidFill>
                            <a:schemeClr val="tx1"/>
                          </a:solidFill>
                          <a:latin typeface="Roboto"/>
                        </a:rPr>
                        <a:t>MSE</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r>
                        <a:rPr lang="en-US">
                          <a:solidFill>
                            <a:schemeClr val="tx1"/>
                          </a:solidFill>
                          <a:latin typeface="Roboto"/>
                        </a:rPr>
                        <a:t>R Squared</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2947168199"/>
                  </a:ext>
                </a:extLst>
              </a:tr>
              <a:tr h="371592">
                <a:tc>
                  <a:txBody>
                    <a:bodyPr/>
                    <a:lstStyle/>
                    <a:p>
                      <a:pPr lvl="0">
                        <a:buNone/>
                      </a:pPr>
                      <a:r>
                        <a:rPr lang="en-US">
                          <a:solidFill>
                            <a:schemeClr val="tx1"/>
                          </a:solidFill>
                          <a:latin typeface="Roboto"/>
                        </a:rPr>
                        <a:t>2</a:t>
                      </a:r>
                    </a:p>
                  </a:txBody>
                  <a:tcPr>
                    <a:lnL w="3175">
                      <a:solidFill>
                        <a:schemeClr val="tx1"/>
                      </a:solidFill>
                    </a:lnL>
                    <a:lnR w="3175">
                      <a:solidFill>
                        <a:schemeClr val="tx1"/>
                      </a:solid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a:latin typeface="Roboto"/>
                        </a:rPr>
                        <a:t>0.975</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0.776</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896420811"/>
                  </a:ext>
                </a:extLst>
              </a:tr>
              <a:tr h="371592">
                <a:tc>
                  <a:txBody>
                    <a:bodyPr/>
                    <a:lstStyle/>
                    <a:p>
                      <a:pPr lvl="0">
                        <a:buNone/>
                      </a:pPr>
                      <a:r>
                        <a:rPr lang="en-US">
                          <a:solidFill>
                            <a:schemeClr val="tx1"/>
                          </a:solidFill>
                          <a:latin typeface="Roboto"/>
                        </a:rPr>
                        <a:t>3</a:t>
                      </a:r>
                    </a:p>
                  </a:txBody>
                  <a:tcPr>
                    <a:lnL w="3175">
                      <a:solidFill>
                        <a:schemeClr val="tx1"/>
                      </a:solidFill>
                    </a:lnL>
                    <a:lnR w="3175">
                      <a:solidFill>
                        <a:schemeClr val="tx1"/>
                      </a:solid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a:latin typeface="Roboto"/>
                        </a:rPr>
                        <a:t>1.072</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0.754</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2827942214"/>
                  </a:ext>
                </a:extLst>
              </a:tr>
              <a:tr h="371592">
                <a:tc>
                  <a:txBody>
                    <a:bodyPr/>
                    <a:lstStyle/>
                    <a:p>
                      <a:pPr lvl="0">
                        <a:buNone/>
                      </a:pPr>
                      <a:r>
                        <a:rPr lang="en-US">
                          <a:solidFill>
                            <a:schemeClr val="tx1"/>
                          </a:solidFill>
                          <a:latin typeface="Roboto"/>
                        </a:rPr>
                        <a:t>4</a:t>
                      </a:r>
                    </a:p>
                  </a:txBody>
                  <a:tcPr>
                    <a:lnL w="3175">
                      <a:solidFill>
                        <a:schemeClr val="tx1"/>
                      </a:solidFill>
                    </a:lnL>
                    <a:lnR w="3175">
                      <a:solidFill>
                        <a:schemeClr val="tx1"/>
                      </a:solid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a:latin typeface="Roboto"/>
                        </a:rPr>
                        <a:t>0.990</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0.773</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3186737188"/>
                  </a:ext>
                </a:extLst>
              </a:tr>
              <a:tr h="371592">
                <a:tc>
                  <a:txBody>
                    <a:bodyPr/>
                    <a:lstStyle/>
                    <a:p>
                      <a:pPr lvl="0">
                        <a:buNone/>
                      </a:pPr>
                      <a:r>
                        <a:rPr lang="en-US">
                          <a:solidFill>
                            <a:schemeClr val="tx1"/>
                          </a:solidFill>
                          <a:latin typeface="Roboto"/>
                        </a:rPr>
                        <a:t>5</a:t>
                      </a:r>
                    </a:p>
                  </a:txBody>
                  <a:tcPr>
                    <a:lnL w="3175">
                      <a:solidFill>
                        <a:schemeClr val="tx1"/>
                      </a:solidFill>
                    </a:lnL>
                    <a:lnR w="3175">
                      <a:solidFill>
                        <a:schemeClr val="tx1"/>
                      </a:solid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a:latin typeface="Roboto"/>
                        </a:rPr>
                        <a:t>0.955</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0.781</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2436652658"/>
                  </a:ext>
                </a:extLst>
              </a:tr>
              <a:tr h="371592">
                <a:tc>
                  <a:txBody>
                    <a:bodyPr/>
                    <a:lstStyle/>
                    <a:p>
                      <a:pPr lvl="0">
                        <a:buNone/>
                      </a:pPr>
                      <a:r>
                        <a:rPr lang="en-US">
                          <a:solidFill>
                            <a:schemeClr val="tx1"/>
                          </a:solidFill>
                          <a:latin typeface="Roboto"/>
                        </a:rPr>
                        <a:t>6</a:t>
                      </a:r>
                    </a:p>
                  </a:txBody>
                  <a:tcPr>
                    <a:lnL w="3175">
                      <a:solidFill>
                        <a:schemeClr val="tx1"/>
                      </a:solidFill>
                    </a:lnL>
                    <a:lnR w="3175">
                      <a:solidFill>
                        <a:schemeClr val="tx1"/>
                      </a:solid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a:latin typeface="Roboto"/>
                        </a:rPr>
                        <a:t>0.934</a:t>
                      </a: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0.785</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2818686353"/>
                  </a:ext>
                </a:extLst>
              </a:tr>
              <a:tr h="392236">
                <a:tc>
                  <a:txBody>
                    <a:bodyPr/>
                    <a:lstStyle/>
                    <a:p>
                      <a:pPr lvl="0">
                        <a:buNone/>
                      </a:pPr>
                      <a:r>
                        <a:rPr lang="en-US">
                          <a:solidFill>
                            <a:schemeClr val="tx1"/>
                          </a:solidFill>
                          <a:latin typeface="Roboto"/>
                        </a:rPr>
                        <a:t>7</a:t>
                      </a:r>
                    </a:p>
                  </a:txBody>
                  <a:tcPr>
                    <a:lnL w="3175">
                      <a:solidFill>
                        <a:schemeClr val="tx1"/>
                      </a:solidFill>
                    </a:lnL>
                    <a:lnR w="3175">
                      <a:solidFill>
                        <a:schemeClr val="tx1"/>
                      </a:solid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a:latin typeface="Roboto"/>
                        </a:rPr>
                        <a:t>0.934</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0.786</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284500967"/>
                  </a:ext>
                </a:extLst>
              </a:tr>
              <a:tr h="371592">
                <a:tc>
                  <a:txBody>
                    <a:bodyPr/>
                    <a:lstStyle/>
                    <a:p>
                      <a:pPr lvl="0">
                        <a:buNone/>
                      </a:pPr>
                      <a:r>
                        <a:rPr lang="en-US">
                          <a:solidFill>
                            <a:schemeClr val="tx1"/>
                          </a:solidFill>
                          <a:latin typeface="Roboto"/>
                        </a:rPr>
                        <a:t>8</a:t>
                      </a:r>
                    </a:p>
                  </a:txBody>
                  <a:tcPr>
                    <a:lnL w="3175">
                      <a:solidFill>
                        <a:schemeClr val="tx1"/>
                      </a:solidFill>
                    </a:lnL>
                    <a:lnR w="3175">
                      <a:solidFill>
                        <a:schemeClr val="tx1"/>
                      </a:solid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a:latin typeface="Roboto"/>
                        </a:rPr>
                        <a:t>0.928</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0.787</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653420728"/>
                  </a:ext>
                </a:extLst>
              </a:tr>
              <a:tr h="371592">
                <a:tc>
                  <a:txBody>
                    <a:bodyPr/>
                    <a:lstStyle/>
                    <a:p>
                      <a:pPr lvl="0">
                        <a:buNone/>
                      </a:pPr>
                      <a:r>
                        <a:rPr lang="en-US">
                          <a:solidFill>
                            <a:schemeClr val="tx1"/>
                          </a:solidFill>
                          <a:latin typeface="Roboto"/>
                        </a:rPr>
                        <a:t>9</a:t>
                      </a:r>
                    </a:p>
                  </a:txBody>
                  <a:tcPr>
                    <a:lnL w="3175">
                      <a:solidFill>
                        <a:schemeClr val="tx1"/>
                      </a:solidFill>
                    </a:lnL>
                    <a:lnR w="3175">
                      <a:solidFill>
                        <a:schemeClr val="tx1"/>
                      </a:solid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a:latin typeface="Roboto"/>
                        </a:rPr>
                        <a:t>0.929</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0.787</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2622508218"/>
                  </a:ext>
                </a:extLst>
              </a:tr>
              <a:tr h="371592">
                <a:tc>
                  <a:txBody>
                    <a:bodyPr/>
                    <a:lstStyle/>
                    <a:p>
                      <a:pPr lvl="0">
                        <a:buNone/>
                      </a:pPr>
                      <a:r>
                        <a:rPr lang="en-US">
                          <a:solidFill>
                            <a:schemeClr val="tx1"/>
                          </a:solidFill>
                          <a:latin typeface="Roboto"/>
                        </a:rPr>
                        <a:t>10</a:t>
                      </a:r>
                    </a:p>
                  </a:txBody>
                  <a:tcPr>
                    <a:lnL w="3175">
                      <a:solidFill>
                        <a:schemeClr val="tx1"/>
                      </a:solidFill>
                    </a:lnL>
                    <a:lnR w="3175">
                      <a:solidFill>
                        <a:schemeClr val="tx1"/>
                      </a:solidFill>
                    </a:lnR>
                    <a:lnT w="3175" cap="flat" cmpd="sng" algn="ctr">
                      <a:solidFill>
                        <a:schemeClr val="tx1"/>
                      </a:solidFill>
                      <a:prstDash val="solid"/>
                      <a:round/>
                      <a:headEnd type="none" w="med" len="med"/>
                      <a:tailEnd type="none" w="med" len="med"/>
                    </a:lnT>
                    <a:lnB w="3175">
                      <a:solidFill>
                        <a:schemeClr val="tx1"/>
                      </a:solidFill>
                    </a:lnB>
                  </a:tcPr>
                </a:tc>
                <a:tc>
                  <a:txBody>
                    <a:bodyPr/>
                    <a:lstStyle/>
                    <a:p>
                      <a:pPr lvl="0">
                        <a:buNone/>
                      </a:pPr>
                      <a:r>
                        <a:rPr lang="en-US" sz="1800" b="0" i="0" u="none" strike="noStrike" noProof="0">
                          <a:latin typeface="Roboto"/>
                        </a:rPr>
                        <a:t>0.930</a:t>
                      </a:r>
                      <a:endParaRPr lang="en-US">
                        <a:latin typeface="Roboto"/>
                      </a:endParaRPr>
                    </a:p>
                  </a:txBody>
                  <a:tcPr>
                    <a:lnL w="3175">
                      <a:solidFill>
                        <a:schemeClr val="tx1"/>
                      </a:solidFill>
                    </a:lnL>
                    <a:lnR w="3175">
                      <a:solidFill>
                        <a:schemeClr val="tx1"/>
                      </a:solidFill>
                    </a:lnR>
                    <a:lnT w="3175">
                      <a:solidFill>
                        <a:schemeClr val="tx1"/>
                      </a:solidFill>
                    </a:lnT>
                    <a:lnB w="3175">
                      <a:solidFill>
                        <a:schemeClr val="tx1"/>
                      </a:solidFill>
                    </a:lnB>
                  </a:tcPr>
                </a:tc>
                <a:tc>
                  <a:txBody>
                    <a:bodyPr/>
                    <a:lstStyle/>
                    <a:p>
                      <a:pPr lvl="0">
                        <a:buNone/>
                      </a:pPr>
                      <a:r>
                        <a:rPr lang="en-US" sz="1800" b="0" i="0" u="none" strike="noStrike" noProof="0">
                          <a:latin typeface="Roboto"/>
                        </a:rPr>
                        <a:t>0.786</a:t>
                      </a:r>
                    </a:p>
                  </a:txBody>
                  <a:tcPr>
                    <a:lnL w="3175">
                      <a:solidFill>
                        <a:schemeClr val="tx1"/>
                      </a:solidFill>
                    </a:lnL>
                    <a:lnR w="3175">
                      <a:solidFill>
                        <a:schemeClr val="tx1"/>
                      </a:solidFill>
                    </a:lnR>
                    <a:lnT w="3175">
                      <a:solidFill>
                        <a:schemeClr val="tx1"/>
                      </a:solidFill>
                    </a:lnT>
                    <a:lnB w="3175">
                      <a:solidFill>
                        <a:schemeClr val="tx1"/>
                      </a:solidFill>
                    </a:lnB>
                  </a:tcPr>
                </a:tc>
                <a:extLst>
                  <a:ext uri="{0D108BD9-81ED-4DB2-BD59-A6C34878D82A}">
                    <a16:rowId xmlns:a16="http://schemas.microsoft.com/office/drawing/2014/main" val="1122048964"/>
                  </a:ext>
                </a:extLst>
              </a:tr>
            </a:tbl>
          </a:graphicData>
        </a:graphic>
      </p:graphicFrame>
      <p:sp>
        <p:nvSpPr>
          <p:cNvPr id="7" name="TextBox 6">
            <a:extLst>
              <a:ext uri="{FF2B5EF4-FFF2-40B4-BE49-F238E27FC236}">
                <a16:creationId xmlns:a16="http://schemas.microsoft.com/office/drawing/2014/main" id="{8FDE416D-4AFE-67D0-72FB-C1D6942FAA9E}"/>
              </a:ext>
            </a:extLst>
          </p:cNvPr>
          <p:cNvSpPr txBox="1"/>
          <p:nvPr/>
        </p:nvSpPr>
        <p:spPr>
          <a:xfrm>
            <a:off x="4301908" y="2026997"/>
            <a:ext cx="3048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Roboto"/>
                <a:ea typeface="Roboto"/>
                <a:cs typeface="Roboto"/>
              </a:rPr>
              <a:t>Morgan FP</a:t>
            </a:r>
          </a:p>
        </p:txBody>
      </p:sp>
    </p:spTree>
    <p:extLst>
      <p:ext uri="{BB962C8B-B14F-4D97-AF65-F5344CB8AC3E}">
        <p14:creationId xmlns:p14="http://schemas.microsoft.com/office/powerpoint/2010/main" val="1956848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Autofit/>
          </a:bodyPr>
          <a:lstStyle/>
          <a:p>
            <a:pPr>
              <a:lnSpc>
                <a:spcPct val="90000"/>
              </a:lnSpc>
            </a:pPr>
            <a:r>
              <a:rPr lang="en-US" sz="3200">
                <a:latin typeface="Roboto"/>
                <a:ea typeface="Roboto"/>
                <a:cs typeface="Roboto"/>
              </a:rPr>
              <a:t>Correlation matrix</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66541"/>
          </a:solidFill>
          <a:ln w="38100" cap="rnd">
            <a:solidFill>
              <a:srgbClr val="F665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vert="horz" lIns="91440" tIns="45720" rIns="91440" bIns="45720" rtlCol="0" anchor="t">
            <a:noAutofit/>
          </a:bodyPr>
          <a:lstStyle/>
          <a:p>
            <a:r>
              <a:rPr lang="en-US" sz="1900">
                <a:latin typeface="Roboto"/>
                <a:ea typeface="+mn-lt"/>
                <a:cs typeface="+mn-lt"/>
              </a:rPr>
              <a:t>Molecular descriptors generated using </a:t>
            </a:r>
            <a:r>
              <a:rPr lang="en-US" sz="1900" err="1">
                <a:latin typeface="Roboto"/>
                <a:ea typeface="+mn-lt"/>
                <a:cs typeface="+mn-lt"/>
              </a:rPr>
              <a:t>RDkit</a:t>
            </a:r>
            <a:endParaRPr lang="en-US" sz="1900">
              <a:latin typeface="Roboto"/>
              <a:ea typeface="+mn-lt"/>
              <a:cs typeface="+mn-lt"/>
            </a:endParaRPr>
          </a:p>
          <a:p>
            <a:r>
              <a:rPr lang="en-US" sz="1900">
                <a:latin typeface="Roboto"/>
                <a:ea typeface="+mn-lt"/>
                <a:cs typeface="+mn-lt"/>
              </a:rPr>
              <a:t>29 out of 207 descriptors shows &gt;0.5 correlation with measured solubility values </a:t>
            </a:r>
            <a:endParaRPr lang="en-US" sz="1900">
              <a:latin typeface="Roboto"/>
              <a:ea typeface="Roboto"/>
              <a:cs typeface="Roboto"/>
            </a:endParaRPr>
          </a:p>
          <a:p>
            <a:endParaRPr lang="en-US" sz="2400">
              <a:latin typeface="The Hand Bold"/>
              <a:ea typeface="Roboto"/>
              <a:cs typeface="Roboto"/>
            </a:endParaRPr>
          </a:p>
          <a:p>
            <a:pPr marL="0" indent="0">
              <a:buNone/>
            </a:pPr>
            <a:endParaRPr lang="en-US" sz="2400"/>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4" descr="Chart&#10;&#10;Description automatically generated">
            <a:extLst>
              <a:ext uri="{FF2B5EF4-FFF2-40B4-BE49-F238E27FC236}">
                <a16:creationId xmlns:a16="http://schemas.microsoft.com/office/drawing/2014/main" id="{D83FE541-1359-777A-982F-DA7B82348F33}"/>
              </a:ext>
            </a:extLst>
          </p:cNvPr>
          <p:cNvPicPr>
            <a:picLocks noChangeAspect="1"/>
          </p:cNvPicPr>
          <p:nvPr/>
        </p:nvPicPr>
        <p:blipFill>
          <a:blip r:embed="rId4"/>
          <a:stretch>
            <a:fillRect/>
          </a:stretch>
        </p:blipFill>
        <p:spPr>
          <a:xfrm>
            <a:off x="4705034" y="640080"/>
            <a:ext cx="6802243" cy="5577840"/>
          </a:xfrm>
          <a:prstGeom prst="rect">
            <a:avLst/>
          </a:prstGeom>
        </p:spPr>
      </p:pic>
      <p:sp>
        <p:nvSpPr>
          <p:cNvPr id="5" name="Oval 4">
            <a:extLst>
              <a:ext uri="{FF2B5EF4-FFF2-40B4-BE49-F238E27FC236}">
                <a16:creationId xmlns:a16="http://schemas.microsoft.com/office/drawing/2014/main" id="{2C6B04E0-CDA8-9BAB-FA71-66DAB33FF4A9}"/>
              </a:ext>
            </a:extLst>
          </p:cNvPr>
          <p:cNvSpPr/>
          <p:nvPr/>
        </p:nvSpPr>
        <p:spPr>
          <a:xfrm>
            <a:off x="5043905" y="592221"/>
            <a:ext cx="5875420" cy="57484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07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Autofit/>
          </a:bodyPr>
          <a:lstStyle/>
          <a:p>
            <a:pPr>
              <a:lnSpc>
                <a:spcPct val="90000"/>
              </a:lnSpc>
            </a:pPr>
            <a:r>
              <a:rPr lang="en-US" sz="3200">
                <a:latin typeface="Roboto"/>
                <a:ea typeface="Roboto"/>
                <a:cs typeface="Roboto"/>
              </a:rPr>
              <a:t>Property distribution</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66541"/>
          </a:solidFill>
          <a:ln w="38100" cap="rnd">
            <a:solidFill>
              <a:srgbClr val="F665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8" name="Picture 7">
            <a:extLst>
              <a:ext uri="{FF2B5EF4-FFF2-40B4-BE49-F238E27FC236}">
                <a16:creationId xmlns:a16="http://schemas.microsoft.com/office/drawing/2014/main" id="{9C257C2E-AC0D-C016-B87F-53BB08F140F7}"/>
              </a:ext>
            </a:extLst>
          </p:cNvPr>
          <p:cNvPicPr>
            <a:picLocks noChangeAspect="1"/>
          </p:cNvPicPr>
          <p:nvPr/>
        </p:nvPicPr>
        <p:blipFill>
          <a:blip r:embed="rId4"/>
          <a:stretch>
            <a:fillRect/>
          </a:stretch>
        </p:blipFill>
        <p:spPr>
          <a:xfrm>
            <a:off x="3687926" y="432958"/>
            <a:ext cx="8088879" cy="2883356"/>
          </a:xfrm>
          <a:prstGeom prst="rect">
            <a:avLst/>
          </a:prstGeom>
        </p:spPr>
      </p:pic>
      <p:pic>
        <p:nvPicPr>
          <p:cNvPr id="9" name="Picture 8">
            <a:extLst>
              <a:ext uri="{FF2B5EF4-FFF2-40B4-BE49-F238E27FC236}">
                <a16:creationId xmlns:a16="http://schemas.microsoft.com/office/drawing/2014/main" id="{DD637D0A-6B60-29CA-9A92-754061C806CB}"/>
              </a:ext>
            </a:extLst>
          </p:cNvPr>
          <p:cNvPicPr>
            <a:picLocks noChangeAspect="1"/>
          </p:cNvPicPr>
          <p:nvPr/>
        </p:nvPicPr>
        <p:blipFill>
          <a:blip r:embed="rId5"/>
          <a:stretch>
            <a:fillRect/>
          </a:stretch>
        </p:blipFill>
        <p:spPr>
          <a:xfrm>
            <a:off x="3767601" y="3365624"/>
            <a:ext cx="8009204" cy="2852856"/>
          </a:xfrm>
          <a:prstGeom prst="rect">
            <a:avLst/>
          </a:prstGeom>
        </p:spPr>
      </p:pic>
    </p:spTree>
    <p:extLst>
      <p:ext uri="{BB962C8B-B14F-4D97-AF65-F5344CB8AC3E}">
        <p14:creationId xmlns:p14="http://schemas.microsoft.com/office/powerpoint/2010/main" val="3099528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ECB8B-0FF6-369B-92BE-82986691814B}"/>
              </a:ext>
            </a:extLst>
          </p:cNvPr>
          <p:cNvSpPr>
            <a:spLocks noGrp="1"/>
          </p:cNvSpPr>
          <p:nvPr>
            <p:ph type="title"/>
          </p:nvPr>
        </p:nvSpPr>
        <p:spPr>
          <a:xfrm>
            <a:off x="635000" y="901397"/>
            <a:ext cx="11496070" cy="1314698"/>
          </a:xfrm>
        </p:spPr>
        <p:txBody>
          <a:bodyPr anchor="ctr">
            <a:noAutofit/>
          </a:bodyPr>
          <a:lstStyle/>
          <a:p>
            <a:r>
              <a:rPr lang="en-US" sz="4800">
                <a:latin typeface="Roboto"/>
                <a:ea typeface="Roboto"/>
                <a:cs typeface="Roboto"/>
              </a:rPr>
              <a:t>Type of Descriptors Used</a:t>
            </a:r>
            <a:endParaRPr lang="en-US"/>
          </a:p>
        </p:txBody>
      </p:sp>
      <p:sp>
        <p:nvSpPr>
          <p:cNvPr id="13"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5">
            <a:extLst>
              <a:ext uri="{FF2B5EF4-FFF2-40B4-BE49-F238E27FC236}">
                <a16:creationId xmlns:a16="http://schemas.microsoft.com/office/drawing/2014/main" id="{B0511E10-8EC4-69B4-CF5A-D613E464E3A6}"/>
              </a:ext>
            </a:extLst>
          </p:cNvPr>
          <p:cNvGraphicFramePr>
            <a:graphicFrameLocks noGrp="1"/>
          </p:cNvGraphicFramePr>
          <p:nvPr>
            <p:ph idx="1"/>
            <p:extLst>
              <p:ext uri="{D42A27DB-BD31-4B8C-83A1-F6EECF244321}">
                <p14:modId xmlns:p14="http://schemas.microsoft.com/office/powerpoint/2010/main" val="937736641"/>
              </p:ext>
            </p:extLst>
          </p:nvPr>
        </p:nvGraphicFramePr>
        <p:xfrm>
          <a:off x="632647" y="2618954"/>
          <a:ext cx="10915870" cy="3129334"/>
        </p:xfrm>
        <a:graphic>
          <a:graphicData uri="http://schemas.openxmlformats.org/drawingml/2006/table">
            <a:tbl>
              <a:tblPr firstRow="1" bandRow="1">
                <a:tableStyleId>{5C22544A-7EE6-4342-B048-85BDC9FD1C3A}</a:tableStyleId>
              </a:tblPr>
              <a:tblGrid>
                <a:gridCol w="2533222">
                  <a:extLst>
                    <a:ext uri="{9D8B030D-6E8A-4147-A177-3AD203B41FA5}">
                      <a16:colId xmlns:a16="http://schemas.microsoft.com/office/drawing/2014/main" val="2320377952"/>
                    </a:ext>
                  </a:extLst>
                </a:gridCol>
                <a:gridCol w="2095662">
                  <a:extLst>
                    <a:ext uri="{9D8B030D-6E8A-4147-A177-3AD203B41FA5}">
                      <a16:colId xmlns:a16="http://schemas.microsoft.com/office/drawing/2014/main" val="3125441959"/>
                    </a:ext>
                  </a:extLst>
                </a:gridCol>
                <a:gridCol w="2095662">
                  <a:extLst>
                    <a:ext uri="{9D8B030D-6E8A-4147-A177-3AD203B41FA5}">
                      <a16:colId xmlns:a16="http://schemas.microsoft.com/office/drawing/2014/main" val="2297683831"/>
                    </a:ext>
                  </a:extLst>
                </a:gridCol>
                <a:gridCol w="2095662">
                  <a:extLst>
                    <a:ext uri="{9D8B030D-6E8A-4147-A177-3AD203B41FA5}">
                      <a16:colId xmlns:a16="http://schemas.microsoft.com/office/drawing/2014/main" val="751557705"/>
                    </a:ext>
                  </a:extLst>
                </a:gridCol>
                <a:gridCol w="2095662">
                  <a:extLst>
                    <a:ext uri="{9D8B030D-6E8A-4147-A177-3AD203B41FA5}">
                      <a16:colId xmlns:a16="http://schemas.microsoft.com/office/drawing/2014/main" val="2029039738"/>
                    </a:ext>
                  </a:extLst>
                </a:gridCol>
              </a:tblGrid>
              <a:tr h="1181170">
                <a:tc>
                  <a:txBody>
                    <a:bodyPr/>
                    <a:lstStyle/>
                    <a:p>
                      <a:pPr lvl="0">
                        <a:buNone/>
                      </a:pPr>
                      <a:r>
                        <a:rPr lang="en-US" sz="2000" b="1" i="0" u="none" strike="noStrike" noProof="0">
                          <a:latin typeface="Roboto"/>
                        </a:rPr>
                        <a:t>General descriptors</a:t>
                      </a:r>
                      <a:endParaRPr lang="en-US" sz="2000" b="1">
                        <a:latin typeface="Roboto"/>
                      </a:endParaRPr>
                    </a:p>
                  </a:txBody>
                  <a:tcPr marL="76699" marR="76699" marT="38350" marB="38350"/>
                </a:tc>
                <a:tc>
                  <a:txBody>
                    <a:bodyPr/>
                    <a:lstStyle/>
                    <a:p>
                      <a:pPr lvl="0">
                        <a:buNone/>
                      </a:pPr>
                      <a:r>
                        <a:rPr lang="en-US" sz="2000" b="1" i="0" u="none" strike="noStrike" noProof="0">
                          <a:latin typeface="Roboto"/>
                        </a:rPr>
                        <a:t>Molecular surface area descriptors</a:t>
                      </a:r>
                      <a:endParaRPr lang="en-US" sz="2000" b="1">
                        <a:latin typeface="Roboto"/>
                      </a:endParaRPr>
                    </a:p>
                  </a:txBody>
                  <a:tcPr marL="76699" marR="76699" marT="38350" marB="38350"/>
                </a:tc>
                <a:tc>
                  <a:txBody>
                    <a:bodyPr/>
                    <a:lstStyle/>
                    <a:p>
                      <a:pPr lvl="0">
                        <a:buNone/>
                      </a:pPr>
                      <a:r>
                        <a:rPr lang="en-US" sz="2000" b="1" i="0" u="none" strike="noStrike" noProof="0">
                          <a:latin typeface="Roboto"/>
                        </a:rPr>
                        <a:t>Topological / topochemical descriptors</a:t>
                      </a:r>
                      <a:endParaRPr lang="en-US" sz="2000" b="1">
                        <a:latin typeface="Roboto"/>
                      </a:endParaRPr>
                    </a:p>
                  </a:txBody>
                  <a:tcPr marL="76699" marR="76699" marT="38350" marB="38350"/>
                </a:tc>
                <a:tc>
                  <a:txBody>
                    <a:bodyPr/>
                    <a:lstStyle/>
                    <a:p>
                      <a:r>
                        <a:rPr lang="en-US" sz="2000" b="1">
                          <a:latin typeface="Roboto"/>
                        </a:rPr>
                        <a:t>Fragments descriptors</a:t>
                      </a:r>
                    </a:p>
                  </a:txBody>
                  <a:tcPr marL="76699" marR="76699" marT="38350" marB="38350"/>
                </a:tc>
                <a:tc>
                  <a:txBody>
                    <a:bodyPr/>
                    <a:lstStyle/>
                    <a:p>
                      <a:pPr lvl="0">
                        <a:buNone/>
                      </a:pPr>
                      <a:r>
                        <a:rPr lang="en-US" sz="2000" b="1" i="0" u="none" strike="noStrike" noProof="0">
                          <a:latin typeface="Roboto"/>
                        </a:rPr>
                        <a:t>Lipinski parameters for molecules</a:t>
                      </a:r>
                      <a:endParaRPr lang="en-US" sz="2000" b="1">
                        <a:latin typeface="Roboto"/>
                      </a:endParaRPr>
                    </a:p>
                  </a:txBody>
                  <a:tcPr marL="76699" marR="76699" marT="38350" marB="38350"/>
                </a:tc>
                <a:extLst>
                  <a:ext uri="{0D108BD9-81ED-4DB2-BD59-A6C34878D82A}">
                    <a16:rowId xmlns:a16="http://schemas.microsoft.com/office/drawing/2014/main" val="2005713003"/>
                  </a:ext>
                </a:extLst>
              </a:tr>
              <a:tr h="1948164">
                <a:tc>
                  <a:txBody>
                    <a:bodyPr/>
                    <a:lstStyle/>
                    <a:p>
                      <a:pPr marL="342900" indent="-342900">
                        <a:buAutoNum type="arabicPeriod"/>
                      </a:pPr>
                      <a:r>
                        <a:rPr lang="en-US" sz="1800" err="1">
                          <a:latin typeface="Roboto"/>
                        </a:rPr>
                        <a:t>MolWt</a:t>
                      </a:r>
                    </a:p>
                    <a:p>
                      <a:pPr marL="342900" lvl="0" indent="-342900">
                        <a:buAutoNum type="arabicPeriod"/>
                      </a:pPr>
                      <a:r>
                        <a:rPr lang="en-US" sz="1800">
                          <a:latin typeface="Roboto"/>
                        </a:rPr>
                        <a:t>Exact </a:t>
                      </a:r>
                      <a:r>
                        <a:rPr lang="en-US" sz="1800" err="1">
                          <a:latin typeface="Roboto"/>
                        </a:rPr>
                        <a:t>MolWt</a:t>
                      </a:r>
                      <a:endParaRPr lang="en-US" sz="1800">
                        <a:latin typeface="Roboto"/>
                      </a:endParaRPr>
                    </a:p>
                    <a:p>
                      <a:pPr marL="342900" lvl="0" indent="-342900">
                        <a:buAutoNum type="arabicPeriod"/>
                      </a:pPr>
                      <a:r>
                        <a:rPr lang="en-US" sz="1800" b="0" i="0" u="none" strike="noStrike" noProof="0">
                          <a:latin typeface="Roboto"/>
                        </a:rPr>
                        <a:t>FpDensityMorgan1</a:t>
                      </a:r>
                      <a:endParaRPr lang="en-US" sz="1800">
                        <a:latin typeface="Roboto"/>
                      </a:endParaRPr>
                    </a:p>
                    <a:p>
                      <a:pPr marL="342900" lvl="0" indent="-342900">
                        <a:buAutoNum type="arabicPeriod"/>
                      </a:pPr>
                      <a:endParaRPr lang="en-US" sz="1800" b="0" i="0" u="none" strike="noStrike" noProof="0">
                        <a:latin typeface="Roboto"/>
                      </a:endParaRPr>
                    </a:p>
                    <a:p>
                      <a:pPr lvl="0">
                        <a:buNone/>
                      </a:pPr>
                      <a:endParaRPr lang="en-US" sz="1800">
                        <a:latin typeface="Roboto"/>
                      </a:endParaRPr>
                    </a:p>
                  </a:txBody>
                  <a:tcPr marL="76699" marR="76699" marT="38350" marB="38350"/>
                </a:tc>
                <a:tc>
                  <a:txBody>
                    <a:bodyPr/>
                    <a:lstStyle/>
                    <a:p>
                      <a:pPr marL="342900" indent="-342900">
                        <a:buAutoNum type="arabicPeriod"/>
                      </a:pPr>
                      <a:r>
                        <a:rPr lang="en-US" sz="1800">
                          <a:latin typeface="Roboto"/>
                        </a:rPr>
                        <a:t>Labute ASA</a:t>
                      </a:r>
                    </a:p>
                    <a:p>
                      <a:pPr marL="342900" lvl="0" indent="-342900">
                        <a:buAutoNum type="arabicPeriod"/>
                      </a:pPr>
                      <a:r>
                        <a:rPr lang="en-US" sz="1800" b="0" i="0" u="none" strike="noStrike" noProof="0">
                          <a:latin typeface="Roboto"/>
                        </a:rPr>
                        <a:t>PEOE_VSA6</a:t>
                      </a:r>
                    </a:p>
                    <a:p>
                      <a:pPr marL="342900" lvl="0" indent="-342900">
                        <a:buAutoNum type="arabicPeriod"/>
                      </a:pPr>
                      <a:r>
                        <a:rPr lang="en-US" sz="1800" b="0" i="0" u="none" strike="noStrike" noProof="0">
                          <a:latin typeface="Roboto"/>
                        </a:rPr>
                        <a:t>SMR_VSA10</a:t>
                      </a:r>
                    </a:p>
                    <a:p>
                      <a:pPr lvl="0">
                        <a:buNone/>
                      </a:pPr>
                      <a:endParaRPr lang="en-US" sz="1800" b="0" i="0" u="none" strike="noStrike" noProof="0">
                        <a:latin typeface="Roboto"/>
                      </a:endParaRPr>
                    </a:p>
                    <a:p>
                      <a:pPr lvl="0">
                        <a:buNone/>
                      </a:pPr>
                      <a:endParaRPr lang="en-US" sz="1800" b="0" i="0" u="none" strike="noStrike" noProof="0">
                        <a:latin typeface="Roboto"/>
                      </a:endParaRPr>
                    </a:p>
                    <a:p>
                      <a:pPr lvl="0">
                        <a:buNone/>
                      </a:pPr>
                      <a:endParaRPr lang="en-US" sz="1800">
                        <a:latin typeface="Roboto"/>
                      </a:endParaRPr>
                    </a:p>
                  </a:txBody>
                  <a:tcPr marL="76699" marR="76699" marT="38350" marB="38350"/>
                </a:tc>
                <a:tc>
                  <a:txBody>
                    <a:bodyPr/>
                    <a:lstStyle/>
                    <a:p>
                      <a:pPr marL="342900" indent="-342900">
                        <a:buAutoNum type="arabicPeriod"/>
                      </a:pPr>
                      <a:r>
                        <a:rPr lang="en-US" sz="1800">
                          <a:latin typeface="Roboto"/>
                        </a:rPr>
                        <a:t>Ch1</a:t>
                      </a:r>
                    </a:p>
                    <a:p>
                      <a:pPr marL="342900" lvl="0" indent="-342900">
                        <a:buAutoNum type="arabicPeriod"/>
                      </a:pPr>
                      <a:r>
                        <a:rPr lang="en-US" sz="1800">
                          <a:latin typeface="Roboto"/>
                        </a:rPr>
                        <a:t>Chi2v</a:t>
                      </a:r>
                    </a:p>
                    <a:p>
                      <a:pPr marL="342900" lvl="0" indent="-342900">
                        <a:buAutoNum type="arabicPeriod"/>
                      </a:pPr>
                      <a:r>
                        <a:rPr lang="en-US" sz="1800">
                          <a:latin typeface="Roboto"/>
                        </a:rPr>
                        <a:t>Chi1n</a:t>
                      </a:r>
                    </a:p>
                    <a:p>
                      <a:pPr marL="342900" lvl="0" indent="-342900">
                        <a:buAutoNum type="arabicPeriod"/>
                      </a:pPr>
                      <a:r>
                        <a:rPr lang="en-US" sz="1800">
                          <a:latin typeface="Roboto"/>
                        </a:rPr>
                        <a:t>Chi3v</a:t>
                      </a:r>
                    </a:p>
                    <a:p>
                      <a:pPr marL="342900" lvl="0" indent="-342900">
                        <a:buAutoNum type="arabicPeriod"/>
                      </a:pPr>
                      <a:r>
                        <a:rPr lang="en-US" sz="1800">
                          <a:latin typeface="Roboto"/>
                        </a:rPr>
                        <a:t>Chi0n</a:t>
                      </a:r>
                    </a:p>
                    <a:p>
                      <a:pPr marL="342900" lvl="0" indent="-342900">
                        <a:buAutoNum type="arabicPeriod"/>
                      </a:pPr>
                      <a:r>
                        <a:rPr lang="en-US" sz="1800">
                          <a:latin typeface="Roboto"/>
                        </a:rPr>
                        <a:t>Chi2n</a:t>
                      </a:r>
                    </a:p>
                  </a:txBody>
                  <a:tcPr marL="76699" marR="76699" marT="38350" marB="38350"/>
                </a:tc>
                <a:tc>
                  <a:txBody>
                    <a:bodyPr/>
                    <a:lstStyle/>
                    <a:p>
                      <a:pPr marL="342900" indent="-342900">
                        <a:buAutoNum type="arabicPeriod"/>
                      </a:pPr>
                      <a:r>
                        <a:rPr lang="en-US" sz="1800" err="1">
                          <a:latin typeface="Roboto"/>
                        </a:rPr>
                        <a:t>Fr_benzene</a:t>
                      </a:r>
                    </a:p>
                    <a:p>
                      <a:pPr marL="342900" lvl="0" indent="-342900">
                        <a:buAutoNum type="arabicPeriod"/>
                      </a:pPr>
                      <a:endParaRPr lang="en-US" sz="1800">
                        <a:latin typeface="Roboto"/>
                      </a:endParaRPr>
                    </a:p>
                  </a:txBody>
                  <a:tcPr marL="76699" marR="76699" marT="38350" marB="38350"/>
                </a:tc>
                <a:tc>
                  <a:txBody>
                    <a:bodyPr/>
                    <a:lstStyle/>
                    <a:p>
                      <a:pPr marL="342900" lvl="0" indent="-342900">
                        <a:buAutoNum type="arabicPeriod"/>
                      </a:pPr>
                      <a:r>
                        <a:rPr lang="en-US" sz="1800">
                          <a:latin typeface="Roboto"/>
                        </a:rPr>
                        <a:t>Ring count</a:t>
                      </a:r>
                    </a:p>
                  </a:txBody>
                  <a:tcPr marL="76699" marR="76699" marT="38350" marB="38350"/>
                </a:tc>
                <a:extLst>
                  <a:ext uri="{0D108BD9-81ED-4DB2-BD59-A6C34878D82A}">
                    <a16:rowId xmlns:a16="http://schemas.microsoft.com/office/drawing/2014/main" val="83933705"/>
                  </a:ext>
                </a:extLst>
              </a:tr>
            </a:tbl>
          </a:graphicData>
        </a:graphic>
      </p:graphicFrame>
    </p:spTree>
    <p:extLst>
      <p:ext uri="{BB962C8B-B14F-4D97-AF65-F5344CB8AC3E}">
        <p14:creationId xmlns:p14="http://schemas.microsoft.com/office/powerpoint/2010/main" val="1959036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7">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49">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7AC068-C925-61C3-03B0-8BA4B170EF94}"/>
              </a:ext>
            </a:extLst>
          </p:cNvPr>
          <p:cNvSpPr>
            <a:spLocks noGrp="1"/>
          </p:cNvSpPr>
          <p:nvPr>
            <p:ph type="title"/>
          </p:nvPr>
        </p:nvSpPr>
        <p:spPr>
          <a:xfrm>
            <a:off x="635001" y="640823"/>
            <a:ext cx="3103194" cy="5583148"/>
          </a:xfrm>
        </p:spPr>
        <p:txBody>
          <a:bodyPr anchor="ctr">
            <a:normAutofit/>
          </a:bodyPr>
          <a:lstStyle/>
          <a:p>
            <a:r>
              <a:rPr lang="en-US" sz="4200">
                <a:solidFill>
                  <a:schemeClr val="bg1"/>
                </a:solidFill>
                <a:latin typeface="Roboto"/>
                <a:ea typeface="Roboto"/>
                <a:cs typeface="Roboto"/>
              </a:rPr>
              <a:t>Motivations</a:t>
            </a:r>
          </a:p>
        </p:txBody>
      </p:sp>
      <p:graphicFrame>
        <p:nvGraphicFramePr>
          <p:cNvPr id="23" name="Content Placeholder 2">
            <a:extLst>
              <a:ext uri="{FF2B5EF4-FFF2-40B4-BE49-F238E27FC236}">
                <a16:creationId xmlns:a16="http://schemas.microsoft.com/office/drawing/2014/main" id="{49B44AAE-8E5E-28AC-62B9-0E5AA0D7FBA8}"/>
              </a:ext>
            </a:extLst>
          </p:cNvPr>
          <p:cNvGraphicFramePr>
            <a:graphicFrameLocks noGrp="1"/>
          </p:cNvGraphicFramePr>
          <p:nvPr>
            <p:ph idx="1"/>
            <p:extLst>
              <p:ext uri="{D42A27DB-BD31-4B8C-83A1-F6EECF244321}">
                <p14:modId xmlns:p14="http://schemas.microsoft.com/office/powerpoint/2010/main" val="365544603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154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a:extLst>
              <a:ext uri="{FF2B5EF4-FFF2-40B4-BE49-F238E27FC236}">
                <a16:creationId xmlns:a16="http://schemas.microsoft.com/office/drawing/2014/main" id="{E22C0D0C-CFAF-E23C-CEE0-94551880E426}"/>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pPr>
              <a:spcAft>
                <a:spcPts val="600"/>
              </a:spcAft>
            </a:pPr>
            <a:r>
              <a:rPr lang="en-US" sz="5600">
                <a:latin typeface="Roboto"/>
                <a:ea typeface="Roboto"/>
                <a:cs typeface="Roboto"/>
              </a:rPr>
              <a:t>Dataset</a:t>
            </a:r>
          </a:p>
        </p:txBody>
      </p:sp>
      <p:sp>
        <p:nvSpPr>
          <p:cNvPr id="3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77FB68"/>
          </a:solidFill>
          <a:ln w="38100" cap="rnd">
            <a:solidFill>
              <a:srgbClr val="77FB6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a:extLst>
              <a:ext uri="{FF2B5EF4-FFF2-40B4-BE49-F238E27FC236}">
                <a16:creationId xmlns:a16="http://schemas.microsoft.com/office/drawing/2014/main" id="{C0E262C0-97B9-03A8-B5FD-561F84BA4004}"/>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Roboto"/>
                <a:ea typeface="Roboto"/>
                <a:cs typeface="Roboto"/>
              </a:rPr>
              <a:t>Dataset obtained from Delaney et al.</a:t>
            </a:r>
          </a:p>
          <a:p>
            <a:r>
              <a:rPr lang="en-US">
                <a:latin typeface="Roboto"/>
                <a:ea typeface="Roboto"/>
                <a:cs typeface="Roboto"/>
              </a:rPr>
              <a:t>4 columns: Compound ID, actual </a:t>
            </a:r>
            <a:r>
              <a:rPr lang="en-US" err="1">
                <a:latin typeface="Roboto"/>
                <a:ea typeface="Roboto"/>
                <a:cs typeface="Roboto"/>
              </a:rPr>
              <a:t>logS</a:t>
            </a:r>
            <a:r>
              <a:rPr lang="en-US">
                <a:latin typeface="Roboto"/>
                <a:ea typeface="Roboto"/>
                <a:cs typeface="Roboto"/>
              </a:rPr>
              <a:t>, predicted </a:t>
            </a:r>
            <a:r>
              <a:rPr lang="en-US" err="1">
                <a:latin typeface="Roboto"/>
                <a:ea typeface="Roboto"/>
                <a:cs typeface="Roboto"/>
              </a:rPr>
              <a:t>logS</a:t>
            </a:r>
            <a:r>
              <a:rPr lang="en-US">
                <a:latin typeface="Roboto"/>
                <a:ea typeface="Roboto"/>
                <a:cs typeface="Roboto"/>
              </a:rPr>
              <a:t> and SMILES </a:t>
            </a:r>
          </a:p>
          <a:p>
            <a:r>
              <a:rPr lang="en-US">
                <a:latin typeface="Roboto"/>
                <a:ea typeface="Roboto"/>
                <a:cs typeface="Roboto"/>
              </a:rPr>
              <a:t>1144 molecules</a:t>
            </a:r>
            <a:endParaRPr lang="en-US"/>
          </a:p>
          <a:p>
            <a:endParaRPr lang="en-US">
              <a:latin typeface="Roboto"/>
              <a:ea typeface="Roboto"/>
              <a:cs typeface="Roboto"/>
            </a:endParaRPr>
          </a:p>
          <a:p>
            <a:endParaRPr lang="en-US"/>
          </a:p>
          <a:p>
            <a:pPr marL="0"/>
            <a:endParaRPr lang="en-US"/>
          </a:p>
        </p:txBody>
      </p:sp>
      <mc:AlternateContent xmlns:mc="http://schemas.openxmlformats.org/markup-compatibility/2006" xmlns:p14="http://schemas.microsoft.com/office/powerpoint/2010/main">
        <mc:Choice Requires="p14">
          <p:contentPart p14:bwMode="auto" r:id="rId2">
            <p14:nvContentPartPr>
              <p14:cNvPr id="36" name="Ink 3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6" name="Ink 3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2" name="Picture 2">
            <a:extLst>
              <a:ext uri="{FF2B5EF4-FFF2-40B4-BE49-F238E27FC236}">
                <a16:creationId xmlns:a16="http://schemas.microsoft.com/office/drawing/2014/main" id="{8527AB0B-A318-0A83-1307-E711897FEA93}"/>
              </a:ext>
            </a:extLst>
          </p:cNvPr>
          <p:cNvPicPr>
            <a:picLocks noChangeAspect="1"/>
          </p:cNvPicPr>
          <p:nvPr/>
        </p:nvPicPr>
        <p:blipFill>
          <a:blip r:embed="rId4"/>
          <a:stretch>
            <a:fillRect/>
          </a:stretch>
        </p:blipFill>
        <p:spPr>
          <a:xfrm>
            <a:off x="5028982" y="649224"/>
            <a:ext cx="6879771" cy="1806564"/>
          </a:xfrm>
          <a:prstGeom prst="rect">
            <a:avLst/>
          </a:prstGeom>
        </p:spPr>
      </p:pic>
    </p:spTree>
    <p:extLst>
      <p:ext uri="{BB962C8B-B14F-4D97-AF65-F5344CB8AC3E}">
        <p14:creationId xmlns:p14="http://schemas.microsoft.com/office/powerpoint/2010/main" val="933240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a:extLst>
              <a:ext uri="{FF2B5EF4-FFF2-40B4-BE49-F238E27FC236}">
                <a16:creationId xmlns:a16="http://schemas.microsoft.com/office/drawing/2014/main" id="{E22C0D0C-CFAF-E23C-CEE0-94551880E426}"/>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pPr>
              <a:spcAft>
                <a:spcPts val="600"/>
              </a:spcAft>
            </a:pPr>
            <a:r>
              <a:rPr lang="en-US" sz="5600">
                <a:latin typeface="Roboto"/>
                <a:ea typeface="Roboto"/>
                <a:cs typeface="Roboto"/>
              </a:rPr>
              <a:t>Dataset</a:t>
            </a:r>
          </a:p>
        </p:txBody>
      </p:sp>
      <p:sp>
        <p:nvSpPr>
          <p:cNvPr id="3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77FB68"/>
          </a:solidFill>
          <a:ln w="38100" cap="rnd">
            <a:solidFill>
              <a:srgbClr val="77FB6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a:extLst>
              <a:ext uri="{FF2B5EF4-FFF2-40B4-BE49-F238E27FC236}">
                <a16:creationId xmlns:a16="http://schemas.microsoft.com/office/drawing/2014/main" id="{C0E262C0-97B9-03A8-B5FD-561F84BA4004}"/>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Roboto"/>
                <a:ea typeface="Roboto"/>
                <a:cs typeface="Roboto"/>
              </a:rPr>
              <a:t>Dataset obtained from Delaney et al.</a:t>
            </a:r>
          </a:p>
          <a:p>
            <a:r>
              <a:rPr lang="en-US">
                <a:latin typeface="Roboto"/>
                <a:ea typeface="Roboto"/>
                <a:cs typeface="Roboto"/>
              </a:rPr>
              <a:t>4 columns: Compound ID, actual </a:t>
            </a:r>
            <a:r>
              <a:rPr lang="en-US" err="1">
                <a:latin typeface="Roboto"/>
                <a:ea typeface="Roboto"/>
                <a:cs typeface="Roboto"/>
              </a:rPr>
              <a:t>logS</a:t>
            </a:r>
            <a:r>
              <a:rPr lang="en-US">
                <a:latin typeface="Roboto"/>
                <a:ea typeface="Roboto"/>
                <a:cs typeface="Roboto"/>
              </a:rPr>
              <a:t>, predicted </a:t>
            </a:r>
            <a:r>
              <a:rPr lang="en-US" err="1">
                <a:latin typeface="Roboto"/>
                <a:ea typeface="Roboto"/>
                <a:cs typeface="Roboto"/>
              </a:rPr>
              <a:t>logS</a:t>
            </a:r>
            <a:r>
              <a:rPr lang="en-US">
                <a:latin typeface="Roboto"/>
                <a:ea typeface="Roboto"/>
                <a:cs typeface="Roboto"/>
              </a:rPr>
              <a:t> and SMILES </a:t>
            </a:r>
          </a:p>
          <a:p>
            <a:r>
              <a:rPr lang="en-US">
                <a:latin typeface="Roboto"/>
                <a:ea typeface="Roboto"/>
                <a:cs typeface="Roboto"/>
              </a:rPr>
              <a:t>1144 molecules</a:t>
            </a:r>
            <a:endParaRPr lang="en-US"/>
          </a:p>
          <a:p>
            <a:endParaRPr lang="en-US"/>
          </a:p>
          <a:p>
            <a:pPr marL="0"/>
            <a:endParaRPr lang="en-US"/>
          </a:p>
        </p:txBody>
      </p:sp>
      <mc:AlternateContent xmlns:mc="http://schemas.openxmlformats.org/markup-compatibility/2006" xmlns:p14="http://schemas.microsoft.com/office/powerpoint/2010/main">
        <mc:Choice Requires="p14">
          <p:contentPart p14:bwMode="auto" r:id="rId3">
            <p14:nvContentPartPr>
              <p14:cNvPr id="36" name="Ink 3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6" name="Ink 3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3" name="Picture 2">
            <a:extLst>
              <a:ext uri="{FF2B5EF4-FFF2-40B4-BE49-F238E27FC236}">
                <a16:creationId xmlns:a16="http://schemas.microsoft.com/office/drawing/2014/main" id="{B19D65E1-E977-CC79-4EDB-01D7DCEE6C0D}"/>
              </a:ext>
            </a:extLst>
          </p:cNvPr>
          <p:cNvPicPr>
            <a:picLocks noChangeAspect="1"/>
          </p:cNvPicPr>
          <p:nvPr/>
        </p:nvPicPr>
        <p:blipFill>
          <a:blip r:embed="rId5"/>
          <a:stretch>
            <a:fillRect/>
          </a:stretch>
        </p:blipFill>
        <p:spPr>
          <a:xfrm>
            <a:off x="5846064" y="-4466"/>
            <a:ext cx="6345936" cy="6862466"/>
          </a:xfrm>
          <a:prstGeom prst="rect">
            <a:avLst/>
          </a:prstGeom>
        </p:spPr>
      </p:pic>
    </p:spTree>
    <p:extLst>
      <p:ext uri="{BB962C8B-B14F-4D97-AF65-F5344CB8AC3E}">
        <p14:creationId xmlns:p14="http://schemas.microsoft.com/office/powerpoint/2010/main" val="1823195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a:extLst>
              <a:ext uri="{FF2B5EF4-FFF2-40B4-BE49-F238E27FC236}">
                <a16:creationId xmlns:a16="http://schemas.microsoft.com/office/drawing/2014/main" id="{E22C0D0C-CFAF-E23C-CEE0-94551880E426}"/>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pPr>
              <a:spcAft>
                <a:spcPts val="600"/>
              </a:spcAft>
            </a:pPr>
            <a:r>
              <a:rPr lang="en-US" sz="5600">
                <a:latin typeface="Roboto"/>
                <a:ea typeface="Roboto"/>
                <a:cs typeface="Roboto"/>
              </a:rPr>
              <a:t>Dataset</a:t>
            </a:r>
          </a:p>
        </p:txBody>
      </p:sp>
      <p:sp>
        <p:nvSpPr>
          <p:cNvPr id="3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77FB68"/>
          </a:solidFill>
          <a:ln w="38100" cap="rnd">
            <a:solidFill>
              <a:srgbClr val="77FB6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a:extLst>
              <a:ext uri="{FF2B5EF4-FFF2-40B4-BE49-F238E27FC236}">
                <a16:creationId xmlns:a16="http://schemas.microsoft.com/office/drawing/2014/main" id="{C0E262C0-97B9-03A8-B5FD-561F84BA4004}"/>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Roboto"/>
                <a:ea typeface="Roboto"/>
                <a:cs typeface="Roboto"/>
              </a:rPr>
              <a:t>Dataset obtained from Delaney et al.</a:t>
            </a:r>
          </a:p>
          <a:p>
            <a:r>
              <a:rPr lang="en-US">
                <a:latin typeface="Roboto"/>
                <a:ea typeface="Roboto"/>
                <a:cs typeface="Roboto"/>
              </a:rPr>
              <a:t>4 columns: Compound ID, actual </a:t>
            </a:r>
            <a:r>
              <a:rPr lang="en-US" err="1">
                <a:latin typeface="Roboto"/>
                <a:ea typeface="Roboto"/>
                <a:cs typeface="Roboto"/>
              </a:rPr>
              <a:t>logS</a:t>
            </a:r>
            <a:r>
              <a:rPr lang="en-US">
                <a:latin typeface="Roboto"/>
                <a:ea typeface="Roboto"/>
                <a:cs typeface="Roboto"/>
              </a:rPr>
              <a:t>, predicted </a:t>
            </a:r>
            <a:r>
              <a:rPr lang="en-US" err="1">
                <a:latin typeface="Roboto"/>
                <a:ea typeface="Roboto"/>
                <a:cs typeface="Roboto"/>
              </a:rPr>
              <a:t>logS</a:t>
            </a:r>
            <a:r>
              <a:rPr lang="en-US">
                <a:latin typeface="Roboto"/>
                <a:ea typeface="Roboto"/>
                <a:cs typeface="Roboto"/>
              </a:rPr>
              <a:t> and SMILES </a:t>
            </a:r>
          </a:p>
          <a:p>
            <a:r>
              <a:rPr lang="en-US">
                <a:latin typeface="Roboto"/>
                <a:ea typeface="Roboto"/>
                <a:cs typeface="Roboto"/>
              </a:rPr>
              <a:t>1144 molecules</a:t>
            </a:r>
            <a:endParaRPr lang="en-US"/>
          </a:p>
          <a:p>
            <a:endParaRPr lang="en-US"/>
          </a:p>
          <a:p>
            <a:pPr marL="0"/>
            <a:endParaRPr lang="en-US"/>
          </a:p>
        </p:txBody>
      </p:sp>
      <mc:AlternateContent xmlns:mc="http://schemas.openxmlformats.org/markup-compatibility/2006" xmlns:p14="http://schemas.microsoft.com/office/powerpoint/2010/main">
        <mc:Choice Requires="p14">
          <p:contentPart p14:bwMode="auto" r:id="rId2">
            <p14:nvContentPartPr>
              <p14:cNvPr id="36" name="Ink 3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6" name="Ink 3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2" name="Picture 2">
            <a:extLst>
              <a:ext uri="{FF2B5EF4-FFF2-40B4-BE49-F238E27FC236}">
                <a16:creationId xmlns:a16="http://schemas.microsoft.com/office/drawing/2014/main" id="{8527AB0B-A318-0A83-1307-E711897FEA93}"/>
              </a:ext>
            </a:extLst>
          </p:cNvPr>
          <p:cNvPicPr>
            <a:picLocks noChangeAspect="1"/>
          </p:cNvPicPr>
          <p:nvPr/>
        </p:nvPicPr>
        <p:blipFill>
          <a:blip r:embed="rId4"/>
          <a:stretch>
            <a:fillRect/>
          </a:stretch>
        </p:blipFill>
        <p:spPr>
          <a:xfrm>
            <a:off x="5028982" y="649224"/>
            <a:ext cx="6879771" cy="1806564"/>
          </a:xfrm>
          <a:prstGeom prst="rect">
            <a:avLst/>
          </a:prstGeom>
        </p:spPr>
      </p:pic>
      <p:graphicFrame>
        <p:nvGraphicFramePr>
          <p:cNvPr id="3" name="Table 2">
            <a:extLst>
              <a:ext uri="{FF2B5EF4-FFF2-40B4-BE49-F238E27FC236}">
                <a16:creationId xmlns:a16="http://schemas.microsoft.com/office/drawing/2014/main" id="{7DF28E80-51B6-4C00-6733-087E0E7B53CE}"/>
              </a:ext>
            </a:extLst>
          </p:cNvPr>
          <p:cNvGraphicFramePr>
            <a:graphicFrameLocks noGrp="1"/>
          </p:cNvGraphicFramePr>
          <p:nvPr>
            <p:extLst>
              <p:ext uri="{D42A27DB-BD31-4B8C-83A1-F6EECF244321}">
                <p14:modId xmlns:p14="http://schemas.microsoft.com/office/powerpoint/2010/main" val="52533996"/>
              </p:ext>
            </p:extLst>
          </p:nvPr>
        </p:nvGraphicFramePr>
        <p:xfrm>
          <a:off x="5577777" y="2746418"/>
          <a:ext cx="6162675" cy="309411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1170829404"/>
                    </a:ext>
                  </a:extLst>
                </a:gridCol>
                <a:gridCol w="1606550">
                  <a:extLst>
                    <a:ext uri="{9D8B030D-6E8A-4147-A177-3AD203B41FA5}">
                      <a16:colId xmlns:a16="http://schemas.microsoft.com/office/drawing/2014/main" val="1378320821"/>
                    </a:ext>
                  </a:extLst>
                </a:gridCol>
                <a:gridCol w="2117725">
                  <a:extLst>
                    <a:ext uri="{9D8B030D-6E8A-4147-A177-3AD203B41FA5}">
                      <a16:colId xmlns:a16="http://schemas.microsoft.com/office/drawing/2014/main" val="1020307638"/>
                    </a:ext>
                  </a:extLst>
                </a:gridCol>
                <a:gridCol w="1524000">
                  <a:extLst>
                    <a:ext uri="{9D8B030D-6E8A-4147-A177-3AD203B41FA5}">
                      <a16:colId xmlns:a16="http://schemas.microsoft.com/office/drawing/2014/main" val="2734287485"/>
                    </a:ext>
                  </a:extLst>
                </a:gridCol>
              </a:tblGrid>
              <a:tr h="370840">
                <a:tc>
                  <a:txBody>
                    <a:bodyPr/>
                    <a:lstStyle/>
                    <a:p>
                      <a:pPr algn="r" fontAlgn="ctr"/>
                      <a:endParaRPr lang="en-SG">
                        <a:effectLst/>
                        <a:latin typeface="Roboto" panose="02000000000000000000" pitchFamily="2" charset="0"/>
                        <a:ea typeface="Roboto" panose="02000000000000000000" pitchFamily="2" charset="0"/>
                      </a:endParaRPr>
                    </a:p>
                  </a:txBody>
                  <a:tcPr marL="50800" marR="50800" marT="25400" marB="254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br>
                        <a:rPr lang="en-SG">
                          <a:effectLst/>
                          <a:latin typeface="Roboto" panose="02000000000000000000" pitchFamily="2" charset="0"/>
                          <a:ea typeface="Roboto" panose="02000000000000000000" pitchFamily="2" charset="0"/>
                        </a:rPr>
                      </a:br>
                      <a:r>
                        <a:rPr lang="en-SG" err="1">
                          <a:effectLst/>
                          <a:latin typeface="Roboto" panose="02000000000000000000" pitchFamily="2" charset="0"/>
                          <a:ea typeface="Roboto" panose="02000000000000000000" pitchFamily="2" charset="0"/>
                        </a:rPr>
                        <a:t>measured_log</a:t>
                      </a:r>
                      <a:endParaRPr lang="en-SG">
                        <a:effectLst/>
                        <a:latin typeface="Roboto" panose="02000000000000000000" pitchFamily="2" charset="0"/>
                        <a:ea typeface="Roboto" panose="02000000000000000000" pitchFamily="2" charset="0"/>
                      </a:endParaRPr>
                    </a:p>
                    <a:p>
                      <a:pPr algn="r" fontAlgn="ctr"/>
                      <a:endParaRPr lang="en-SG">
                        <a:effectLst/>
                        <a:latin typeface="Roboto" panose="02000000000000000000" pitchFamily="2" charset="0"/>
                        <a:ea typeface="Roboto" panose="02000000000000000000" pitchFamily="2" charset="0"/>
                      </a:endParaRPr>
                    </a:p>
                  </a:txBody>
                  <a:tcPr marL="50800" marR="50800" marT="25400" marB="254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SG">
                          <a:effectLst/>
                          <a:latin typeface="Roboto" panose="02000000000000000000" pitchFamily="2" charset="0"/>
                          <a:ea typeface="Roboto" panose="02000000000000000000" pitchFamily="2" charset="0"/>
                        </a:rPr>
                        <a:t>ESOL predicted log</a:t>
                      </a:r>
                    </a:p>
                    <a:p>
                      <a:pPr marL="0" marR="0" lvl="0" indent="0" algn="r" defTabSz="914400" rtl="0" eaLnBrk="1" fontAlgn="ctr" latinLnBrk="0" hangingPunct="1">
                        <a:lnSpc>
                          <a:spcPct val="100000"/>
                        </a:lnSpc>
                        <a:spcBef>
                          <a:spcPts val="0"/>
                        </a:spcBef>
                        <a:spcAft>
                          <a:spcPts val="0"/>
                        </a:spcAft>
                        <a:buClrTx/>
                        <a:buSzTx/>
                        <a:buFontTx/>
                        <a:buNone/>
                        <a:tabLst/>
                        <a:defRPr/>
                      </a:pPr>
                      <a:r>
                        <a:rPr lang="en-SG">
                          <a:effectLst/>
                          <a:latin typeface="Roboto" panose="02000000000000000000" pitchFamily="2" charset="0"/>
                          <a:ea typeface="Roboto" panose="02000000000000000000" pitchFamily="2" charset="0"/>
                        </a:rPr>
                        <a:t>(solubility:mol/L)</a:t>
                      </a:r>
                    </a:p>
                  </a:txBody>
                  <a:tcPr marL="50800" marR="50800" marT="25400" marB="25400"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SG">
                          <a:effectLst/>
                          <a:latin typeface="Roboto" panose="02000000000000000000" pitchFamily="2" charset="0"/>
                          <a:ea typeface="Roboto" panose="02000000000000000000" pitchFamily="2" charset="0"/>
                        </a:rPr>
                        <a:t>mol_wt</a:t>
                      </a:r>
                    </a:p>
                  </a:txBody>
                  <a:tcPr anchor="ctr"/>
                </a:tc>
                <a:extLst>
                  <a:ext uri="{0D108BD9-81ED-4DB2-BD59-A6C34878D82A}">
                    <a16:rowId xmlns:a16="http://schemas.microsoft.com/office/drawing/2014/main" val="406594559"/>
                  </a:ext>
                </a:extLst>
              </a:tr>
              <a:tr h="370840">
                <a:tc>
                  <a:txBody>
                    <a:bodyPr/>
                    <a:lstStyle/>
                    <a:p>
                      <a:pPr algn="r" fontAlgn="ctr"/>
                      <a:r>
                        <a:rPr lang="en-SG" b="0">
                          <a:effectLst/>
                          <a:latin typeface="Roboto" panose="02000000000000000000" pitchFamily="2" charset="0"/>
                          <a:ea typeface="Roboto" panose="02000000000000000000" pitchFamily="2" charset="0"/>
                        </a:rPr>
                        <a:t>count</a:t>
                      </a:r>
                    </a:p>
                  </a:txBody>
                  <a:tcPr marL="50800" marR="50800" marT="25400" marB="25400" anchor="ctr"/>
                </a:tc>
                <a:tc>
                  <a:txBody>
                    <a:bodyPr/>
                    <a:lstStyle/>
                    <a:p>
                      <a:r>
                        <a:rPr lang="en-SG" b="1">
                          <a:effectLst/>
                          <a:latin typeface="Roboto" panose="02000000000000000000" pitchFamily="2" charset="0"/>
                          <a:ea typeface="Roboto" panose="02000000000000000000" pitchFamily="2" charset="0"/>
                        </a:rPr>
                        <a:t>1144</a:t>
                      </a:r>
                    </a:p>
                  </a:txBody>
                  <a:tcPr marL="50800" marR="50800" marT="25400" marB="25400" anchor="ctr"/>
                </a:tc>
                <a:tc>
                  <a:txBody>
                    <a:bodyPr/>
                    <a:lstStyle/>
                    <a:p>
                      <a:r>
                        <a:rPr lang="en-SG" b="1">
                          <a:effectLst/>
                          <a:latin typeface="Roboto" panose="02000000000000000000" pitchFamily="2" charset="0"/>
                          <a:ea typeface="Roboto" panose="02000000000000000000" pitchFamily="2" charset="0"/>
                        </a:rPr>
                        <a:t>1144</a:t>
                      </a:r>
                    </a:p>
                  </a:txBody>
                  <a:tcPr marL="50800" marR="50800" marT="25400" marB="25400" anchor="ctr"/>
                </a:tc>
                <a:tc>
                  <a:txBody>
                    <a:bodyPr/>
                    <a:lstStyle/>
                    <a:p>
                      <a:r>
                        <a:rPr lang="en-SG" b="1">
                          <a:effectLst/>
                          <a:latin typeface="Roboto" panose="02000000000000000000" pitchFamily="2" charset="0"/>
                          <a:ea typeface="Roboto" panose="02000000000000000000" pitchFamily="2" charset="0"/>
                        </a:rPr>
                        <a:t>1144</a:t>
                      </a:r>
                    </a:p>
                  </a:txBody>
                  <a:tcPr marL="50800" marR="50800" marT="25400" marB="25400" anchor="ctr"/>
                </a:tc>
                <a:extLst>
                  <a:ext uri="{0D108BD9-81ED-4DB2-BD59-A6C34878D82A}">
                    <a16:rowId xmlns:a16="http://schemas.microsoft.com/office/drawing/2014/main" val="2428884569"/>
                  </a:ext>
                </a:extLst>
              </a:tr>
              <a:tr h="366155">
                <a:tc>
                  <a:txBody>
                    <a:bodyPr/>
                    <a:lstStyle/>
                    <a:p>
                      <a:pPr algn="r" fontAlgn="ctr"/>
                      <a:r>
                        <a:rPr lang="en-SG" b="0">
                          <a:effectLst/>
                          <a:latin typeface="Roboto" panose="02000000000000000000" pitchFamily="2" charset="0"/>
                          <a:ea typeface="Roboto" panose="02000000000000000000" pitchFamily="2" charset="0"/>
                        </a:rPr>
                        <a:t>mean</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-3.057997</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-2.994776</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204.631675</a:t>
                      </a:r>
                    </a:p>
                  </a:txBody>
                  <a:tcPr marL="50800" marR="50800" marT="25400" marB="25400" anchor="ctr"/>
                </a:tc>
                <a:extLst>
                  <a:ext uri="{0D108BD9-81ED-4DB2-BD59-A6C34878D82A}">
                    <a16:rowId xmlns:a16="http://schemas.microsoft.com/office/drawing/2014/main" val="1275491423"/>
                  </a:ext>
                </a:extLst>
              </a:tr>
              <a:tr h="370840">
                <a:tc>
                  <a:txBody>
                    <a:bodyPr/>
                    <a:lstStyle/>
                    <a:p>
                      <a:pPr algn="r" fontAlgn="ctr"/>
                      <a:r>
                        <a:rPr lang="en-SG" b="0">
                          <a:effectLst/>
                          <a:latin typeface="Roboto" panose="02000000000000000000" pitchFamily="2" charset="0"/>
                          <a:ea typeface="Roboto" panose="02000000000000000000" pitchFamily="2" charset="0"/>
                        </a:rPr>
                        <a:t>std</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2.096502</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1.686520</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102.620500</a:t>
                      </a:r>
                    </a:p>
                  </a:txBody>
                  <a:tcPr marL="50800" marR="50800" marT="25400" marB="25400" anchor="ctr"/>
                </a:tc>
                <a:extLst>
                  <a:ext uri="{0D108BD9-81ED-4DB2-BD59-A6C34878D82A}">
                    <a16:rowId xmlns:a16="http://schemas.microsoft.com/office/drawing/2014/main" val="781850995"/>
                  </a:ext>
                </a:extLst>
              </a:tr>
              <a:tr h="370840">
                <a:tc>
                  <a:txBody>
                    <a:bodyPr/>
                    <a:lstStyle/>
                    <a:p>
                      <a:pPr algn="r" fontAlgn="ctr"/>
                      <a:r>
                        <a:rPr lang="en-SG" b="0">
                          <a:effectLst/>
                          <a:latin typeface="Roboto" panose="02000000000000000000" pitchFamily="2" charset="0"/>
                          <a:ea typeface="Roboto" panose="02000000000000000000" pitchFamily="2" charset="0"/>
                        </a:rPr>
                        <a:t>min</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-11.600000</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-9.702000</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16.043000</a:t>
                      </a:r>
                    </a:p>
                  </a:txBody>
                  <a:tcPr marL="50800" marR="50800" marT="25400" marB="25400" anchor="ctr"/>
                </a:tc>
                <a:extLst>
                  <a:ext uri="{0D108BD9-81ED-4DB2-BD59-A6C34878D82A}">
                    <a16:rowId xmlns:a16="http://schemas.microsoft.com/office/drawing/2014/main" val="176945571"/>
                  </a:ext>
                </a:extLst>
              </a:tr>
              <a:tr h="370840">
                <a:tc>
                  <a:txBody>
                    <a:bodyPr/>
                    <a:lstStyle/>
                    <a:p>
                      <a:pPr algn="r" fontAlgn="ctr"/>
                      <a:r>
                        <a:rPr lang="en-SG" b="0">
                          <a:effectLst/>
                          <a:latin typeface="Roboto" panose="02000000000000000000" pitchFamily="2" charset="0"/>
                          <a:ea typeface="Roboto" panose="02000000000000000000" pitchFamily="2" charset="0"/>
                        </a:rPr>
                        <a:t>median</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-2.870500</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-2.889000</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183.59450</a:t>
                      </a:r>
                    </a:p>
                  </a:txBody>
                  <a:tcPr marL="50800" marR="50800" marT="25400" marB="25400" anchor="ctr"/>
                </a:tc>
                <a:extLst>
                  <a:ext uri="{0D108BD9-81ED-4DB2-BD59-A6C34878D82A}">
                    <a16:rowId xmlns:a16="http://schemas.microsoft.com/office/drawing/2014/main" val="1192491718"/>
                  </a:ext>
                </a:extLst>
              </a:tr>
              <a:tr h="370840">
                <a:tc>
                  <a:txBody>
                    <a:bodyPr/>
                    <a:lstStyle/>
                    <a:p>
                      <a:pPr algn="r" fontAlgn="ctr"/>
                      <a:r>
                        <a:rPr lang="en-SG" b="0">
                          <a:effectLst/>
                          <a:latin typeface="Roboto" panose="02000000000000000000" pitchFamily="2" charset="0"/>
                          <a:ea typeface="Roboto" panose="02000000000000000000" pitchFamily="2" charset="0"/>
                        </a:rPr>
                        <a:t>max</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1.580000</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1.091000</a:t>
                      </a:r>
                    </a:p>
                  </a:txBody>
                  <a:tcPr marL="50800" marR="50800" marT="25400" marB="25400" anchor="ctr"/>
                </a:tc>
                <a:tc>
                  <a:txBody>
                    <a:bodyPr/>
                    <a:lstStyle/>
                    <a:p>
                      <a:r>
                        <a:rPr lang="en-SG">
                          <a:effectLst/>
                          <a:latin typeface="Roboto" panose="02000000000000000000" pitchFamily="2" charset="0"/>
                          <a:ea typeface="Roboto" panose="02000000000000000000" pitchFamily="2" charset="0"/>
                        </a:rPr>
                        <a:t>780.949000</a:t>
                      </a:r>
                    </a:p>
                  </a:txBody>
                  <a:tcPr marL="50800" marR="50800" marT="25400" marB="25400" anchor="ctr"/>
                </a:tc>
                <a:extLst>
                  <a:ext uri="{0D108BD9-81ED-4DB2-BD59-A6C34878D82A}">
                    <a16:rowId xmlns:a16="http://schemas.microsoft.com/office/drawing/2014/main" val="3545502384"/>
                  </a:ext>
                </a:extLst>
              </a:tr>
            </a:tbl>
          </a:graphicData>
        </a:graphic>
      </p:graphicFrame>
    </p:spTree>
    <p:extLst>
      <p:ext uri="{BB962C8B-B14F-4D97-AF65-F5344CB8AC3E}">
        <p14:creationId xmlns:p14="http://schemas.microsoft.com/office/powerpoint/2010/main" val="2371365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AE06A6-EE55-8D3E-EB62-79372F71A2FC}"/>
              </a:ext>
            </a:extLst>
          </p:cNvPr>
          <p:cNvPicPr>
            <a:picLocks noChangeAspect="1"/>
          </p:cNvPicPr>
          <p:nvPr/>
        </p:nvPicPr>
        <p:blipFill>
          <a:blip r:embed="rId2"/>
          <a:stretch>
            <a:fillRect/>
          </a:stretch>
        </p:blipFill>
        <p:spPr>
          <a:xfrm>
            <a:off x="680424" y="808086"/>
            <a:ext cx="4976170" cy="3968496"/>
          </a:xfrm>
          <a:prstGeom prst="rect">
            <a:avLst/>
          </a:prstGeom>
        </p:spPr>
      </p:pic>
      <p:pic>
        <p:nvPicPr>
          <p:cNvPr id="15" name="Picture 14">
            <a:extLst>
              <a:ext uri="{FF2B5EF4-FFF2-40B4-BE49-F238E27FC236}">
                <a16:creationId xmlns:a16="http://schemas.microsoft.com/office/drawing/2014/main" id="{AEB6F5C1-1FF8-1F4F-BE2E-2E9BD5F76410}"/>
              </a:ext>
            </a:extLst>
          </p:cNvPr>
          <p:cNvPicPr>
            <a:picLocks noChangeAspect="1"/>
          </p:cNvPicPr>
          <p:nvPr/>
        </p:nvPicPr>
        <p:blipFill>
          <a:blip r:embed="rId3"/>
          <a:stretch>
            <a:fillRect/>
          </a:stretch>
        </p:blipFill>
        <p:spPr>
          <a:xfrm>
            <a:off x="6458067" y="808086"/>
            <a:ext cx="4991818" cy="3968496"/>
          </a:xfrm>
          <a:prstGeom prst="rect">
            <a:avLst/>
          </a:prstGeom>
        </p:spPr>
      </p:pic>
      <p:pic>
        <p:nvPicPr>
          <p:cNvPr id="1026" name="Picture 2" descr="Mol">
            <a:extLst>
              <a:ext uri="{FF2B5EF4-FFF2-40B4-BE49-F238E27FC236}">
                <a16:creationId xmlns:a16="http://schemas.microsoft.com/office/drawing/2014/main" id="{21729C04-8165-B783-A7D0-5FEE564649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9" y="4688608"/>
            <a:ext cx="1649320" cy="1649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l">
            <a:extLst>
              <a:ext uri="{FF2B5EF4-FFF2-40B4-BE49-F238E27FC236}">
                <a16:creationId xmlns:a16="http://schemas.microsoft.com/office/drawing/2014/main" id="{3D6E0C30-AB59-4FF2-69F4-A2D05BB3C9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4673" y="4974595"/>
            <a:ext cx="1235841" cy="12358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l">
            <a:extLst>
              <a:ext uri="{FF2B5EF4-FFF2-40B4-BE49-F238E27FC236}">
                <a16:creationId xmlns:a16="http://schemas.microsoft.com/office/drawing/2014/main" id="{FE0CD5E1-355A-2223-D441-680F47EC58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18" y="4892667"/>
            <a:ext cx="1303020" cy="13030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7CC97A3-CF0A-7161-8671-6116B65B0E14}"/>
              </a:ext>
            </a:extLst>
          </p:cNvPr>
          <p:cNvSpPr txBox="1"/>
          <p:nvPr/>
        </p:nvSpPr>
        <p:spPr>
          <a:xfrm>
            <a:off x="6872942" y="5251658"/>
            <a:ext cx="837089" cy="523220"/>
          </a:xfrm>
          <a:prstGeom prst="rect">
            <a:avLst/>
          </a:prstGeom>
          <a:noFill/>
        </p:spPr>
        <p:txBody>
          <a:bodyPr wrap="none" rtlCol="0">
            <a:spAutoFit/>
          </a:bodyPr>
          <a:lstStyle/>
          <a:p>
            <a:r>
              <a:rPr lang="en-SG" sz="2800">
                <a:latin typeface="Arial" panose="020B0604020202020204" pitchFamily="34" charset="0"/>
                <a:cs typeface="Arial" panose="020B0604020202020204" pitchFamily="34" charset="0"/>
              </a:rPr>
              <a:t>CH</a:t>
            </a:r>
            <a:r>
              <a:rPr lang="en-SG" sz="2800" baseline="-25000">
                <a:latin typeface="Arial" panose="020B0604020202020204" pitchFamily="34" charset="0"/>
                <a:cs typeface="Arial" panose="020B0604020202020204" pitchFamily="34" charset="0"/>
              </a:rPr>
              <a:t>4</a:t>
            </a:r>
          </a:p>
        </p:txBody>
      </p:sp>
      <p:pic>
        <p:nvPicPr>
          <p:cNvPr id="1034" name="Picture 10" descr="Mol">
            <a:extLst>
              <a:ext uri="{FF2B5EF4-FFF2-40B4-BE49-F238E27FC236}">
                <a16:creationId xmlns:a16="http://schemas.microsoft.com/office/drawing/2014/main" id="{3AD9E315-0C52-FDBD-7FE9-085DF8AF7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5466" y="4814005"/>
            <a:ext cx="1557020" cy="15570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l">
            <a:extLst>
              <a:ext uri="{FF2B5EF4-FFF2-40B4-BE49-F238E27FC236}">
                <a16:creationId xmlns:a16="http://schemas.microsoft.com/office/drawing/2014/main" id="{4D9A2712-FE9A-CD30-E0E8-33921A3BA4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1962" y="4688608"/>
            <a:ext cx="1649929" cy="164992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1274FB05-1E7C-5AAB-0641-1915139EDCC0}"/>
              </a:ext>
            </a:extLst>
          </p:cNvPr>
          <p:cNvCxnSpPr>
            <a:cxnSpLocks/>
          </p:cNvCxnSpPr>
          <p:nvPr/>
        </p:nvCxnSpPr>
        <p:spPr>
          <a:xfrm flipV="1">
            <a:off x="1501913" y="4329927"/>
            <a:ext cx="213360" cy="802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0086470-6C5E-8AAD-658A-8E6DA71A5FD0}"/>
              </a:ext>
            </a:extLst>
          </p:cNvPr>
          <p:cNvCxnSpPr>
            <a:cxnSpLocks/>
          </p:cNvCxnSpPr>
          <p:nvPr/>
        </p:nvCxnSpPr>
        <p:spPr>
          <a:xfrm flipV="1">
            <a:off x="3579253" y="4444796"/>
            <a:ext cx="304512" cy="6877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15D9FC-4514-A991-681F-B16477E6A804}"/>
              </a:ext>
            </a:extLst>
          </p:cNvPr>
          <p:cNvCxnSpPr>
            <a:cxnSpLocks/>
          </p:cNvCxnSpPr>
          <p:nvPr/>
        </p:nvCxnSpPr>
        <p:spPr>
          <a:xfrm flipH="1" flipV="1">
            <a:off x="5169673" y="4444796"/>
            <a:ext cx="81280" cy="369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04F60E1-74C9-8EBA-07BD-43CBBBE61497}"/>
              </a:ext>
            </a:extLst>
          </p:cNvPr>
          <p:cNvCxnSpPr>
            <a:cxnSpLocks/>
          </p:cNvCxnSpPr>
          <p:nvPr/>
        </p:nvCxnSpPr>
        <p:spPr>
          <a:xfrm flipV="1">
            <a:off x="7100075" y="4412685"/>
            <a:ext cx="192283" cy="8389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0501CF-3AC1-6DFE-0B80-09BE91FB91D8}"/>
              </a:ext>
            </a:extLst>
          </p:cNvPr>
          <p:cNvCxnSpPr>
            <a:cxnSpLocks/>
          </p:cNvCxnSpPr>
          <p:nvPr/>
        </p:nvCxnSpPr>
        <p:spPr>
          <a:xfrm flipH="1" flipV="1">
            <a:off x="8292728" y="4412685"/>
            <a:ext cx="473496" cy="8347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E62AFD9-38C4-862E-7CFA-86254B786722}"/>
              </a:ext>
            </a:extLst>
          </p:cNvPr>
          <p:cNvCxnSpPr>
            <a:cxnSpLocks/>
          </p:cNvCxnSpPr>
          <p:nvPr/>
        </p:nvCxnSpPr>
        <p:spPr>
          <a:xfrm flipV="1">
            <a:off x="10991544" y="4444796"/>
            <a:ext cx="111569" cy="7760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586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704C8B-DC6F-08FB-BE58-9B7535015086}"/>
              </a:ext>
            </a:extLst>
          </p:cNvPr>
          <p:cNvSpPr>
            <a:spLocks noGrp="1"/>
          </p:cNvSpPr>
          <p:nvPr>
            <p:ph type="title"/>
          </p:nvPr>
        </p:nvSpPr>
        <p:spPr>
          <a:xfrm>
            <a:off x="630936" y="640080"/>
            <a:ext cx="4818888" cy="1481328"/>
          </a:xfrm>
        </p:spPr>
        <p:txBody>
          <a:bodyPr anchor="b">
            <a:normAutofit/>
          </a:bodyPr>
          <a:lstStyle/>
          <a:p>
            <a:pPr>
              <a:lnSpc>
                <a:spcPct val="90000"/>
              </a:lnSpc>
            </a:pPr>
            <a:r>
              <a:rPr lang="en-US" sz="4800">
                <a:latin typeface="Roboto" panose="02000000000000000000" pitchFamily="2" charset="0"/>
                <a:ea typeface="Roboto" panose="02000000000000000000" pitchFamily="2" charset="0"/>
              </a:rPr>
              <a:t>Molecular Fingerprints</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A03B57"/>
          </a:solidFill>
          <a:ln w="38100" cap="rnd">
            <a:solidFill>
              <a:srgbClr val="A03B5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DBDB22-58D9-F150-1BD2-122B8A846D07}"/>
              </a:ext>
            </a:extLst>
          </p:cNvPr>
          <p:cNvSpPr>
            <a:spLocks noGrp="1"/>
          </p:cNvSpPr>
          <p:nvPr>
            <p:ph idx="1"/>
          </p:nvPr>
        </p:nvSpPr>
        <p:spPr>
          <a:xfrm>
            <a:off x="630936" y="2660904"/>
            <a:ext cx="4818888" cy="3547872"/>
          </a:xfrm>
        </p:spPr>
        <p:txBody>
          <a:bodyPr anchor="t">
            <a:normAutofit/>
          </a:bodyPr>
          <a:lstStyle/>
          <a:p>
            <a:pPr>
              <a:lnSpc>
                <a:spcPct val="100000"/>
              </a:lnSpc>
            </a:pPr>
            <a:r>
              <a:rPr lang="en-US" sz="2000">
                <a:latin typeface="Roboto" panose="02000000000000000000" pitchFamily="2" charset="0"/>
                <a:ea typeface="Roboto" panose="02000000000000000000" pitchFamily="2" charset="0"/>
              </a:rPr>
              <a:t>Molecules are converted to a </a:t>
            </a:r>
            <a:r>
              <a:rPr lang="en-US" sz="2000" b="1">
                <a:solidFill>
                  <a:srgbClr val="FF0000"/>
                </a:solidFill>
                <a:latin typeface="Roboto" panose="02000000000000000000" pitchFamily="2" charset="0"/>
                <a:ea typeface="Roboto" panose="02000000000000000000" pitchFamily="2" charset="0"/>
              </a:rPr>
              <a:t>bit vector </a:t>
            </a:r>
            <a:r>
              <a:rPr lang="en-US" sz="2000">
                <a:latin typeface="Roboto" panose="02000000000000000000" pitchFamily="2" charset="0"/>
                <a:ea typeface="Roboto" panose="02000000000000000000" pitchFamily="2" charset="0"/>
              </a:rPr>
              <a:t>consisting of either 1 or 0</a:t>
            </a:r>
          </a:p>
          <a:p>
            <a:pPr>
              <a:lnSpc>
                <a:spcPct val="100000"/>
              </a:lnSpc>
            </a:pPr>
            <a:r>
              <a:rPr lang="en-US" sz="2000">
                <a:latin typeface="Roboto" panose="02000000000000000000" pitchFamily="2" charset="0"/>
                <a:ea typeface="Roboto" panose="02000000000000000000" pitchFamily="2" charset="0"/>
              </a:rPr>
              <a:t>Unlike a </a:t>
            </a:r>
            <a:r>
              <a:rPr lang="en-US" sz="2000" b="1">
                <a:solidFill>
                  <a:srgbClr val="0070C0"/>
                </a:solidFill>
                <a:latin typeface="Roboto" panose="02000000000000000000" pitchFamily="2" charset="0"/>
                <a:ea typeface="Roboto" panose="02000000000000000000" pitchFamily="2" charset="0"/>
              </a:rPr>
              <a:t>structural key</a:t>
            </a:r>
            <a:r>
              <a:rPr lang="en-US" sz="2000">
                <a:latin typeface="Roboto" panose="02000000000000000000" pitchFamily="2" charset="0"/>
                <a:ea typeface="Roboto" panose="02000000000000000000" pitchFamily="2" charset="0"/>
              </a:rPr>
              <a:t>, a </a:t>
            </a:r>
            <a:r>
              <a:rPr lang="en-US" sz="2000" b="1">
                <a:solidFill>
                  <a:srgbClr val="FF0000"/>
                </a:solidFill>
                <a:latin typeface="Roboto" panose="02000000000000000000" pitchFamily="2" charset="0"/>
                <a:ea typeface="Roboto" panose="02000000000000000000" pitchFamily="2" charset="0"/>
              </a:rPr>
              <a:t>fingerprint</a:t>
            </a:r>
            <a:r>
              <a:rPr lang="en-US" sz="2000">
                <a:latin typeface="Roboto" panose="02000000000000000000" pitchFamily="2" charset="0"/>
                <a:ea typeface="Roboto" panose="02000000000000000000" pitchFamily="2" charset="0"/>
              </a:rPr>
              <a:t> is generated from the molecule’s features</a:t>
            </a:r>
          </a:p>
          <a:p>
            <a:pPr>
              <a:lnSpc>
                <a:spcPct val="100000"/>
              </a:lnSpc>
            </a:pPr>
            <a:r>
              <a:rPr lang="en-US" sz="2000">
                <a:latin typeface="Roboto" panose="02000000000000000000" pitchFamily="2" charset="0"/>
                <a:ea typeface="Roboto" panose="02000000000000000000" pitchFamily="2" charset="0"/>
              </a:rPr>
              <a:t>Primarily used in similarity searching, clustering and virtual screening </a:t>
            </a:r>
          </a:p>
          <a:p>
            <a:pPr>
              <a:lnSpc>
                <a:spcPct val="100000"/>
              </a:lnSpc>
            </a:pPr>
            <a:r>
              <a:rPr lang="en-US" sz="2000">
                <a:latin typeface="Roboto" panose="02000000000000000000" pitchFamily="2" charset="0"/>
                <a:ea typeface="Roboto" panose="02000000000000000000" pitchFamily="2" charset="0"/>
              </a:rPr>
              <a:t>E.g. </a:t>
            </a:r>
            <a:r>
              <a:rPr lang="en-US" sz="2000" err="1">
                <a:latin typeface="Roboto" panose="02000000000000000000" pitchFamily="2" charset="0"/>
                <a:ea typeface="Roboto" panose="02000000000000000000" pitchFamily="2" charset="0"/>
              </a:rPr>
              <a:t>RDKit</a:t>
            </a:r>
            <a:r>
              <a:rPr lang="en-US" sz="2000">
                <a:latin typeface="Roboto" panose="02000000000000000000" pitchFamily="2" charset="0"/>
                <a:ea typeface="Roboto" panose="02000000000000000000" pitchFamily="2" charset="0"/>
              </a:rPr>
              <a:t> fingerprint and Morgan fingerprint</a:t>
            </a:r>
          </a:p>
          <a:p>
            <a:pPr>
              <a:lnSpc>
                <a:spcPct val="100000"/>
              </a:lnSpc>
            </a:pPr>
            <a:endParaRPr lang="en-US" sz="2000">
              <a:latin typeface="Roboto" panose="02000000000000000000" pitchFamily="2" charset="0"/>
              <a:ea typeface="Roboto" panose="02000000000000000000" pitchFamily="2" charset="0"/>
            </a:endParaRP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5" name="Picture 5" descr="Diagram&#10;&#10;Description automatically generated">
            <a:extLst>
              <a:ext uri="{FF2B5EF4-FFF2-40B4-BE49-F238E27FC236}">
                <a16:creationId xmlns:a16="http://schemas.microsoft.com/office/drawing/2014/main" id="{88EFD29C-A388-5724-0BEB-A13CE631B93E}"/>
              </a:ext>
            </a:extLst>
          </p:cNvPr>
          <p:cNvPicPr>
            <a:picLocks noChangeAspect="1"/>
          </p:cNvPicPr>
          <p:nvPr/>
        </p:nvPicPr>
        <p:blipFill>
          <a:blip r:embed="rId5"/>
          <a:stretch>
            <a:fillRect/>
          </a:stretch>
        </p:blipFill>
        <p:spPr>
          <a:xfrm>
            <a:off x="5534328" y="2404872"/>
            <a:ext cx="6184392" cy="2581983"/>
          </a:xfrm>
          <a:prstGeom prst="rect">
            <a:avLst/>
          </a:prstGeom>
        </p:spPr>
      </p:pic>
      <p:sp>
        <p:nvSpPr>
          <p:cNvPr id="4" name="TextBox 3">
            <a:extLst>
              <a:ext uri="{FF2B5EF4-FFF2-40B4-BE49-F238E27FC236}">
                <a16:creationId xmlns:a16="http://schemas.microsoft.com/office/drawing/2014/main" id="{4D75B4D9-68E6-C611-52ED-E58DF70B4091}"/>
              </a:ext>
            </a:extLst>
          </p:cNvPr>
          <p:cNvSpPr txBox="1"/>
          <p:nvPr/>
        </p:nvSpPr>
        <p:spPr>
          <a:xfrm>
            <a:off x="9569170" y="5294877"/>
            <a:ext cx="199189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000">
                <a:latin typeface="Roboto"/>
                <a:ea typeface="Roboto"/>
                <a:cs typeface="Roboto"/>
              </a:rPr>
              <a:t>(</a:t>
            </a:r>
            <a:r>
              <a:rPr lang="en-US" sz="1000" err="1">
                <a:latin typeface="Roboto"/>
                <a:ea typeface="Roboto"/>
                <a:cs typeface="Roboto"/>
              </a:rPr>
              <a:t>Cereto-Massague</a:t>
            </a:r>
            <a:r>
              <a:rPr lang="en-US" sz="1000">
                <a:latin typeface="Roboto"/>
                <a:ea typeface="Roboto"/>
                <a:cs typeface="Roboto"/>
              </a:rPr>
              <a:t> et al, 2015)</a:t>
            </a:r>
          </a:p>
        </p:txBody>
      </p:sp>
    </p:spTree>
    <p:extLst>
      <p:ext uri="{BB962C8B-B14F-4D97-AF65-F5344CB8AC3E}">
        <p14:creationId xmlns:p14="http://schemas.microsoft.com/office/powerpoint/2010/main" val="741815684"/>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37</Slides>
  <Notes>9</Notes>
  <HiddenSlides>1</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SketchyVTI</vt:lpstr>
      <vt:lpstr>Investigating the Representation Ability of Different Molecular Representations in Solubility Prediction</vt:lpstr>
      <vt:lpstr>Table of contents</vt:lpstr>
      <vt:lpstr>Guessing game: Predict the solubility</vt:lpstr>
      <vt:lpstr>Motivations</vt:lpstr>
      <vt:lpstr>PowerPoint Presentation</vt:lpstr>
      <vt:lpstr>PowerPoint Presentation</vt:lpstr>
      <vt:lpstr>PowerPoint Presentation</vt:lpstr>
      <vt:lpstr>PowerPoint Presentation</vt:lpstr>
      <vt:lpstr>Molecular Fingerprints</vt:lpstr>
      <vt:lpstr>PowerPoint Presentation</vt:lpstr>
      <vt:lpstr> Mol2vec </vt:lpstr>
      <vt:lpstr>Visualising Mol2vec Representation</vt:lpstr>
      <vt:lpstr>Comparing Between 2 Mol2vec Representations</vt:lpstr>
      <vt:lpstr> Graph2vec</vt:lpstr>
      <vt:lpstr>Visualizing Graph2vec representations</vt:lpstr>
      <vt:lpstr>Comparing Between 2 Different Graph2vec Representations</vt:lpstr>
      <vt:lpstr>Regression Models</vt:lpstr>
      <vt:lpstr>Linear Regression</vt:lpstr>
      <vt:lpstr>Random Forest  Regression</vt:lpstr>
      <vt:lpstr>Gradient Boosting Regression</vt:lpstr>
      <vt:lpstr>Gaussian Process Regressor</vt:lpstr>
      <vt:lpstr>Results</vt:lpstr>
      <vt:lpstr>R Squares and MSE</vt:lpstr>
      <vt:lpstr>Visualisation (GPR)</vt:lpstr>
      <vt:lpstr>Gaussian Process Regression</vt:lpstr>
      <vt:lpstr>Investigating the Representation Abilities of Embedding Methods</vt:lpstr>
      <vt:lpstr>Conclusion</vt:lpstr>
      <vt:lpstr>Future works</vt:lpstr>
      <vt:lpstr>References</vt:lpstr>
      <vt:lpstr>Supplementary INfo</vt:lpstr>
      <vt:lpstr>RDKit Fingerprint</vt:lpstr>
      <vt:lpstr>Morgan Fingerprint </vt:lpstr>
      <vt:lpstr>Matern and White Kernel</vt:lpstr>
      <vt:lpstr>MSE and Regression values for GPR</vt:lpstr>
      <vt:lpstr>Correlation matrix</vt:lpstr>
      <vt:lpstr>Property distribution</vt:lpstr>
      <vt:lpstr>Type of Descriptors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revision>2</cp:revision>
  <dcterms:created xsi:type="dcterms:W3CDTF">2019-10-16T03:03:10Z</dcterms:created>
  <dcterms:modified xsi:type="dcterms:W3CDTF">2022-11-10T05:36:33Z</dcterms:modified>
</cp:coreProperties>
</file>